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Default Extension="mp3" ContentType="audio/unknown"/>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1"/>
  </p:notesMasterIdLst>
  <p:sldIdLst>
    <p:sldId id="265" r:id="rId2"/>
    <p:sldId id="291" r:id="rId3"/>
    <p:sldId id="263" r:id="rId4"/>
    <p:sldId id="290" r:id="rId5"/>
    <p:sldId id="275" r:id="rId6"/>
    <p:sldId id="276" r:id="rId7"/>
    <p:sldId id="277" r:id="rId8"/>
    <p:sldId id="278" r:id="rId9"/>
    <p:sldId id="279" r:id="rId10"/>
    <p:sldId id="281" r:id="rId11"/>
    <p:sldId id="282" r:id="rId12"/>
    <p:sldId id="287" r:id="rId13"/>
    <p:sldId id="288" r:id="rId14"/>
    <p:sldId id="280" r:id="rId15"/>
    <p:sldId id="283" r:id="rId16"/>
    <p:sldId id="286" r:id="rId17"/>
    <p:sldId id="285" r:id="rId18"/>
    <p:sldId id="284" r:id="rId19"/>
    <p:sldId id="289" r:id="rId2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FFCC66"/>
    <a:srgbClr val="62F757"/>
    <a:srgbClr val="FF00FF"/>
    <a:srgbClr val="3366FF"/>
    <a:srgbClr val="FFFF66"/>
    <a:srgbClr val="F14145"/>
    <a:srgbClr val="0066FF"/>
    <a:srgbClr val="D80A93"/>
    <a:srgbClr val="FF505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8" d="100"/>
          <a:sy n="68" d="100"/>
        </p:scale>
        <p:origin x="-1428" y="-96"/>
      </p:cViewPr>
      <p:guideLst>
        <p:guide orient="horz" pos="4319"/>
        <p:guide pos="5759"/>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74AC81-2FC8-4081-97DF-3FA26CAAD240}" type="datetimeFigureOut">
              <a:rPr lang="ru-RU" smtClean="0"/>
              <a:pPr/>
              <a:t>11.05.2018</a:t>
            </a:fld>
            <a:endParaRPr lang="ru-R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endParaRPr lang="ru-R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D76A1C-D914-40F1-96FE-D8741CE049C6}" type="slidenum">
              <a:rPr lang="ru-RU" smtClean="0"/>
              <a:pPr/>
              <a:t>‹#›</a:t>
            </a:fld>
            <a:endParaRPr lang="ru-RU"/>
          </a:p>
        </p:txBody>
      </p:sp>
    </p:spTree>
    <p:extLst>
      <p:ext uri="{BB962C8B-B14F-4D97-AF65-F5344CB8AC3E}">
        <p14:creationId xmlns:p14="http://schemas.microsoft.com/office/powerpoint/2010/main" xmlns="" val="3554051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E12E65-0F69-42DE-ABF6-BB23737B49CC}" type="slidenum">
              <a:rPr lang="ru-RU" smtClean="0"/>
              <a:pPr fontAlgn="base">
                <a:spcBef>
                  <a:spcPct val="0"/>
                </a:spcBef>
                <a:spcAft>
                  <a:spcPct val="0"/>
                </a:spcAft>
                <a:defRPr/>
              </a:pPr>
              <a:t>3</a:t>
            </a:fld>
            <a:endParaRPr lang="ru-RU"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scene3d>
              <a:camera prst="orthographicFront"/>
              <a:lightRig rig="threePt" dir="t"/>
            </a:scene3d>
          </a:bodyPr>
          <a:lstStyle>
            <a:lvl1pPr>
              <a:defRPr b="1">
                <a:solidFill>
                  <a:srgbClr val="14436A"/>
                </a:solidFill>
                <a:latin typeface="Century Gothic" pitchFamily="34" charset="0"/>
                <a:cs typeface="Segoe UI" pitchFamily="34" charset="0"/>
              </a:defRPr>
            </a:lvl1pPr>
          </a:lstStyle>
          <a:p>
            <a:r>
              <a:rPr lang="ru-RU" smtClean="0"/>
              <a:t>Образец заголовка</a:t>
            </a:r>
            <a:endParaRPr lang="ru-R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245A4D"/>
                </a:solidFill>
                <a:effectLst>
                  <a:outerShdw blurRad="50800" dist="38100" dir="2700000" algn="tl" rotWithShape="0">
                    <a:schemeClr val="bg1">
                      <a:lumMod val="75000"/>
                      <a:alpha val="40000"/>
                    </a:schemeClr>
                  </a:outerShdw>
                </a:effectLst>
                <a:latin typeface="Century Gothic"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Date Placeholder 3"/>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5" name="Footer Placeholder 4"/>
          <p:cNvSpPr>
            <a:spLocks noGrp="1"/>
          </p:cNvSpPr>
          <p:nvPr>
            <p:ph type="ftr" sz="quarter" idx="11"/>
          </p:nvPr>
        </p:nvSpPr>
        <p:spPr/>
        <p:txBody>
          <a:bodyPr anchor="t"/>
          <a:lstStyle/>
          <a:p>
            <a:endParaRPr lang="ru-RU" dirty="0"/>
          </a:p>
        </p:txBody>
      </p:sp>
      <p:sp>
        <p:nvSpPr>
          <p:cNvPr id="6" name="Slide Number Placeholder 5"/>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Date Placeholder 3"/>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сверху, смешанная с подписями">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rtlCol="0">
            <a:normAutofit/>
          </a:bodyPr>
          <a:lstStyle>
            <a:lvl1pPr marL="342900" indent="-342900" algn="ctr" rtl="0" eaLnBrk="1" latinLnBrk="0" hangingPunct="1">
              <a:spcBef>
                <a:spcPct val="20000"/>
              </a:spcBef>
              <a:defRPr kumimoji="0" lang="ru-RU" sz="2000">
                <a:solidFill>
                  <a:schemeClr val="tx2"/>
                </a:solidFill>
                <a:latin typeface="+mn-lt"/>
                <a:ea typeface="+mn-ea"/>
                <a:cs typeface="+mn-cs"/>
              </a:defRPr>
            </a:lvl1pPr>
            <a:extLst/>
          </a:lstStyle>
          <a:p>
            <a:pPr lvl="0"/>
            <a:r>
              <a:rPr lang="ru-RU" noProof="0" smtClean="0"/>
              <a:t>Вставка рисунка</a:t>
            </a:r>
            <a:endParaRPr lang="ru-RU" noProof="0"/>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rtlCol="0">
            <a:normAutofit/>
          </a:bodyPr>
          <a:lstStyle>
            <a:lvl1pPr marL="342900" indent="-342900" algn="ctr" rtl="0" eaLnBrk="1" latinLnBrk="0" hangingPunct="1">
              <a:spcBef>
                <a:spcPct val="20000"/>
              </a:spcBef>
              <a:defRPr kumimoji="0" lang="ru-RU" sz="2000">
                <a:solidFill>
                  <a:schemeClr val="tx2"/>
                </a:solidFill>
                <a:latin typeface="+mn-lt"/>
                <a:ea typeface="+mn-ea"/>
                <a:cs typeface="+mn-cs"/>
              </a:defRPr>
            </a:lvl1pPr>
            <a:extLst/>
          </a:lstStyle>
          <a:p>
            <a:pPr lvl="0"/>
            <a:r>
              <a:rPr lang="ru-RU" noProof="0" smtClean="0"/>
              <a:t>Вставка рисунка</a:t>
            </a:r>
            <a:endParaRPr lang="ru-RU" noProof="0"/>
          </a:p>
        </p:txBody>
      </p:sp>
      <p:sp>
        <p:nvSpPr>
          <p:cNvPr id="9" name="Text Placeholder 8"/>
          <p:cNvSpPr>
            <a:spLocks noGrp="1"/>
          </p:cNvSpPr>
          <p:nvPr>
            <p:ph type="body" sz="quarter" idx="13"/>
          </p:nvPr>
        </p:nvSpPr>
        <p:spPr>
          <a:xfrm>
            <a:off x="4724400" y="3124200"/>
            <a:ext cx="3694177" cy="2983987"/>
          </a:xfrm>
        </p:spPr>
        <p:txBody>
          <a:bodyPr/>
          <a:lstStyle>
            <a:lvl1pPr marL="0" marR="0" indent="0" algn="l" eaLnBrk="1" latinLnBrk="0" hangingPunct="1">
              <a:buFontTx/>
              <a:buNone/>
              <a:defRPr kumimoji="0" lang="ru-RU" sz="2000" i="0"/>
            </a:lvl1pPr>
            <a:extLst/>
          </a:lstStyle>
          <a:p>
            <a:pPr lvl="0"/>
            <a:r>
              <a:rPr lang="ru-RU" smtClean="0"/>
              <a:t>Образец текста</a:t>
            </a:r>
          </a:p>
        </p:txBody>
      </p:sp>
      <p:sp>
        <p:nvSpPr>
          <p:cNvPr id="5" name="Date Placeholder 3"/>
          <p:cNvSpPr>
            <a:spLocks noGrp="1"/>
          </p:cNvSpPr>
          <p:nvPr>
            <p:ph type="dt" sz="half" idx="14"/>
          </p:nvPr>
        </p:nvSpPr>
        <p:spPr/>
        <p:txBody>
          <a:bodyPr/>
          <a:lstStyle>
            <a:lvl1pPr>
              <a:defRPr/>
            </a:lvl1pPr>
          </a:lstStyle>
          <a:p>
            <a:pPr>
              <a:defRPr/>
            </a:pPr>
            <a:fld id="{5E8E67E3-1ADD-42A7-9A7A-F741FB79DF4C}" type="datetimeFigureOut">
              <a:rPr/>
              <a:pPr>
                <a:defRPr/>
              </a:pPr>
              <a:t>13.10.2009</a:t>
            </a:fld>
            <a:endParaRPr/>
          </a:p>
        </p:txBody>
      </p:sp>
      <p:sp>
        <p:nvSpPr>
          <p:cNvPr id="6" name="Footer Placeholder 4"/>
          <p:cNvSpPr>
            <a:spLocks noGrp="1"/>
          </p:cNvSpPr>
          <p:nvPr>
            <p:ph type="ftr" sz="quarter" idx="15"/>
          </p:nvPr>
        </p:nvSpPr>
        <p:spPr/>
        <p:txBody>
          <a:bodyPr/>
          <a:lstStyle>
            <a:lvl1pPr>
              <a:defRPr/>
            </a:lvl1pPr>
          </a:lstStyle>
          <a:p>
            <a:pPr>
              <a:defRPr/>
            </a:pPr>
            <a:endParaRPr/>
          </a:p>
        </p:txBody>
      </p:sp>
      <p:sp>
        <p:nvSpPr>
          <p:cNvPr id="7" name="Slide Number Placeholder 5"/>
          <p:cNvSpPr>
            <a:spLocks noGrp="1"/>
          </p:cNvSpPr>
          <p:nvPr>
            <p:ph type="sldNum" sz="quarter" idx="16"/>
          </p:nvPr>
        </p:nvSpPr>
        <p:spPr/>
        <p:txBody>
          <a:bodyPr/>
          <a:lstStyle>
            <a:lvl1pPr>
              <a:defRPr/>
            </a:lvl1pPr>
          </a:lstStyle>
          <a:p>
            <a:pPr>
              <a:defRPr/>
            </a:pPr>
            <a:fld id="{F30B7192-B638-4428-90FC-5C2EF544B117}" type="slidenum">
              <a:rPr/>
              <a:pPr>
                <a:defRPr/>
              </a:pPr>
              <a:t>‹#›</a:t>
            </a:fld>
            <a:endParaRPr/>
          </a:p>
        </p:txBody>
      </p:sp>
    </p:spTree>
  </p:cSld>
  <p:clrMapOvr>
    <a:masterClrMapping/>
  </p:clrMapOvr>
  <p:transition spd="slow" advTm="15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Date Placeholder 3"/>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5">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3A927D"/>
                </a:solidFill>
              </a:defRPr>
            </a:lvl1pPr>
            <a:lvl2pPr>
              <a:defRPr sz="2400">
                <a:solidFill>
                  <a:srgbClr val="3A927D"/>
                </a:solidFill>
              </a:defRPr>
            </a:lvl2pPr>
            <a:lvl3pPr>
              <a:defRPr sz="2000">
                <a:solidFill>
                  <a:srgbClr val="3A927D"/>
                </a:solidFill>
              </a:defRPr>
            </a:lvl3pPr>
            <a:lvl4pPr>
              <a:defRPr sz="1800">
                <a:solidFill>
                  <a:srgbClr val="3A927D"/>
                </a:solidFill>
              </a:defRPr>
            </a:lvl4pPr>
            <a:lvl5pPr>
              <a:defRPr sz="1800">
                <a:solidFill>
                  <a:srgbClr val="3A927D"/>
                </a:solidFill>
              </a:defRPr>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Date Placeholder 4"/>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3A927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3A927D"/>
                </a:solidFill>
              </a:defRPr>
            </a:lvl1pPr>
            <a:lvl2pPr>
              <a:defRPr sz="2000">
                <a:solidFill>
                  <a:srgbClr val="3A927D"/>
                </a:solidFill>
              </a:defRPr>
            </a:lvl2pPr>
            <a:lvl3pPr>
              <a:defRPr sz="1800">
                <a:solidFill>
                  <a:srgbClr val="3A927D"/>
                </a:solidFill>
              </a:defRPr>
            </a:lvl3pPr>
            <a:lvl4pPr>
              <a:defRPr sz="1600">
                <a:solidFill>
                  <a:srgbClr val="3A927D"/>
                </a:solidFill>
              </a:defRPr>
            </a:lvl4pPr>
            <a:lvl5pPr>
              <a:defRPr sz="1600">
                <a:solidFill>
                  <a:srgbClr val="3A927D"/>
                </a:solidFill>
              </a:defRPr>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Date Placeholder 6"/>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Date Placeholder 2"/>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CE13621-88B8-4EF6-A7EC-28D1D61DFBC4}" type="datetimeFigureOut">
              <a:rPr lang="ru-RU" smtClean="0"/>
              <a:pPr/>
              <a:t>11.05.2018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FD5C216-A482-4BD0-BE79-285EFF162796}" type="slidenum">
              <a:rPr lang="ru-RU" smtClean="0"/>
              <a:pPr/>
              <a:t>‹#›</a:t>
            </a:fld>
            <a:endParaRPr lang="ru-RU"/>
          </a:p>
        </p:txBody>
      </p:sp>
    </p:spTree>
  </p:cSld>
  <p:clrMapOvr>
    <a:masterClrMapping/>
  </p:clrMapOvr>
  <p:transition spd="slow" advTm="15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scene3d>
              <a:camera prst="orthographicFront"/>
              <a:lightRig rig="threePt" dir="t"/>
            </a:scene3d>
            <a:sp3d>
              <a:bevelB w="0" h="0"/>
              <a:contourClr>
                <a:srgbClr val="1C5C90"/>
              </a:contourClr>
            </a:sp3d>
          </a:bodyPr>
          <a:lstStyle/>
          <a:p>
            <a:r>
              <a:rPr lang="ru-RU" smtClean="0"/>
              <a:t>Образец заголовка</a:t>
            </a:r>
            <a:endParaRPr lang="ru-R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1">
                    <a:lumMod val="50000"/>
                  </a:schemeClr>
                </a:solidFill>
              </a:defRPr>
            </a:lvl1pPr>
          </a:lstStyle>
          <a:p>
            <a:fld id="{8CE13621-88B8-4EF6-A7EC-28D1D61DFBC4}" type="datetimeFigureOut">
              <a:rPr lang="ru-RU" smtClean="0"/>
              <a:pPr/>
              <a:t>11.05.2018</a:t>
            </a:fld>
            <a:endParaRPr lang="ru-R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t"/>
          <a:lstStyle>
            <a:lvl1pPr algn="ctr">
              <a:defRPr sz="1200">
                <a:solidFill>
                  <a:schemeClr val="accent1">
                    <a:lumMod val="50000"/>
                  </a:schemeClr>
                </a:solidFill>
              </a:defRPr>
            </a:lvl1pPr>
          </a:lstStyle>
          <a:p>
            <a:endParaRPr lang="ru-R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1">
                    <a:lumMod val="50000"/>
                  </a:schemeClr>
                </a:solidFill>
              </a:defRPr>
            </a:lvl1pPr>
          </a:lstStyle>
          <a:p>
            <a:fld id="{DFD5C216-A482-4BD0-BE79-285EFF16279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15000">
    <p:pull/>
  </p:transition>
  <p:txStyles>
    <p:titleStyle>
      <a:lvl1pPr algn="ctr" defTabSz="914400" rtl="0" eaLnBrk="1" latinLnBrk="0" hangingPunct="1">
        <a:spcBef>
          <a:spcPct val="0"/>
        </a:spcBef>
        <a:buNone/>
        <a:defRPr sz="4400" b="1" kern="1200">
          <a:ln>
            <a:noFill/>
          </a:ln>
          <a:solidFill>
            <a:srgbClr val="164770"/>
          </a:solidFill>
          <a:effectLst>
            <a:outerShdw blurRad="50800" dist="38100" dir="2700000" algn="tl" rotWithShape="0">
              <a:schemeClr val="bg1">
                <a:lumMod val="75000"/>
                <a:alpha val="40000"/>
              </a:schemeClr>
            </a:outerShdw>
          </a:effectLst>
          <a:latin typeface="+mj-lt"/>
          <a:ea typeface="+mj-ea"/>
          <a:cs typeface="Segoe UI" pitchFamily="34" charset="0"/>
        </a:defRPr>
      </a:lvl1pPr>
    </p:titleStyle>
    <p:bodyStyle>
      <a:lvl1pPr marL="342900" indent="-342900" algn="l" defTabSz="914400" rtl="0" eaLnBrk="1" latinLnBrk="0" hangingPunct="1">
        <a:spcBef>
          <a:spcPct val="20000"/>
        </a:spcBef>
        <a:buFontTx/>
        <a:buBlip>
          <a:blip r:embed="rId15"/>
        </a:buBlip>
        <a:defRPr sz="3200" kern="1200" baseline="0">
          <a:solidFill>
            <a:srgbClr val="1C5C90"/>
          </a:solidFill>
          <a:latin typeface="+mn-lt"/>
          <a:ea typeface="+mn-ea"/>
          <a:cs typeface="Segoe UI" pitchFamily="34" charset="0"/>
        </a:defRPr>
      </a:lvl1pPr>
      <a:lvl2pPr marL="742950" indent="-285750" algn="l" defTabSz="914400" rtl="0" eaLnBrk="1" latinLnBrk="0" hangingPunct="1">
        <a:spcBef>
          <a:spcPct val="20000"/>
        </a:spcBef>
        <a:buFontTx/>
        <a:buBlip>
          <a:blip r:embed="rId16"/>
        </a:buBlip>
        <a:defRPr sz="2800" kern="1200" baseline="0">
          <a:solidFill>
            <a:srgbClr val="1C5C90"/>
          </a:solidFill>
          <a:latin typeface="+mn-lt"/>
          <a:ea typeface="+mn-ea"/>
          <a:cs typeface="Segoe UI" pitchFamily="34" charset="0"/>
        </a:defRPr>
      </a:lvl2pPr>
      <a:lvl3pPr marL="1143000" indent="-228600" algn="l" defTabSz="914400" rtl="0" eaLnBrk="1" latinLnBrk="0" hangingPunct="1">
        <a:spcBef>
          <a:spcPct val="20000"/>
        </a:spcBef>
        <a:buFontTx/>
        <a:buBlip>
          <a:blip r:embed="rId15"/>
        </a:buBlip>
        <a:defRPr sz="2400" kern="1200" baseline="0">
          <a:solidFill>
            <a:srgbClr val="1C5C90"/>
          </a:solidFill>
          <a:latin typeface="+mn-lt"/>
          <a:ea typeface="+mn-ea"/>
          <a:cs typeface="Segoe UI" pitchFamily="34" charset="0"/>
        </a:defRPr>
      </a:lvl3pPr>
      <a:lvl4pPr marL="1600200" indent="-228600" algn="l" defTabSz="914400" rtl="0" eaLnBrk="1" latinLnBrk="0" hangingPunct="1">
        <a:spcBef>
          <a:spcPct val="20000"/>
        </a:spcBef>
        <a:buFontTx/>
        <a:buBlip>
          <a:blip r:embed="rId16"/>
        </a:buBlip>
        <a:defRPr sz="2000" kern="1200" baseline="0">
          <a:solidFill>
            <a:srgbClr val="1C5C90"/>
          </a:solidFill>
          <a:latin typeface="+mn-lt"/>
          <a:ea typeface="+mn-ea"/>
          <a:cs typeface="Segoe UI" pitchFamily="34" charset="0"/>
        </a:defRPr>
      </a:lvl4pPr>
      <a:lvl5pPr marL="2057400" indent="-228600" algn="l" defTabSz="914400" rtl="0" eaLnBrk="1" latinLnBrk="0" hangingPunct="1">
        <a:spcBef>
          <a:spcPct val="20000"/>
        </a:spcBef>
        <a:buFontTx/>
        <a:buBlip>
          <a:blip r:embed="rId15"/>
        </a:buBlip>
        <a:defRPr sz="2000" kern="1200" baseline="0">
          <a:solidFill>
            <a:srgbClr val="1C5C90"/>
          </a:solidFill>
          <a:latin typeface="+mn-lt"/>
          <a:ea typeface="+mn-ea"/>
          <a:cs typeface="Segoe UI" pitchFamily="34" charset="0"/>
        </a:defRPr>
      </a:lvl5pPr>
      <a:lvl6pPr marL="2514600" indent="-228600" algn="l" defTabSz="914400" rtl="0" eaLnBrk="1" latinLnBrk="0" hangingPunct="1">
        <a:spcBef>
          <a:spcPct val="20000"/>
        </a:spcBef>
        <a:buFontTx/>
        <a:buBlip>
          <a:blip r:embed="rId16"/>
        </a:buBlip>
        <a:defRPr sz="1800" kern="1200">
          <a:solidFill>
            <a:srgbClr val="164770"/>
          </a:solidFill>
          <a:latin typeface="Segoe UI" pitchFamily="34" charset="0"/>
          <a:ea typeface="+mn-ea"/>
          <a:cs typeface="Segoe UI" pitchFamily="34" charset="0"/>
        </a:defRPr>
      </a:lvl6pPr>
      <a:lvl7pPr marL="2971800" indent="-228600" algn="l" defTabSz="914400" rtl="0" eaLnBrk="1" latinLnBrk="0" hangingPunct="1">
        <a:spcBef>
          <a:spcPct val="20000"/>
        </a:spcBef>
        <a:buFontTx/>
        <a:buBlip>
          <a:blip r:embed="rId15"/>
        </a:buBlip>
        <a:defRPr sz="1800" kern="1200">
          <a:solidFill>
            <a:srgbClr val="164770"/>
          </a:solidFill>
          <a:latin typeface="Segoe UI" pitchFamily="34" charset="0"/>
          <a:ea typeface="+mn-ea"/>
          <a:cs typeface="Segoe UI" pitchFamily="34" charset="0"/>
        </a:defRPr>
      </a:lvl7pPr>
      <a:lvl8pPr marL="3429000" indent="-228600" algn="l" defTabSz="914400" rtl="0" eaLnBrk="1" latinLnBrk="0" hangingPunct="1">
        <a:spcBef>
          <a:spcPct val="20000"/>
        </a:spcBef>
        <a:buFontTx/>
        <a:buBlip>
          <a:blip r:embed="rId16"/>
        </a:buBlip>
        <a:defRPr sz="1600" kern="1200">
          <a:solidFill>
            <a:srgbClr val="164770"/>
          </a:solidFill>
          <a:latin typeface="Segoe UI" pitchFamily="34" charset="0"/>
          <a:ea typeface="+mn-ea"/>
          <a:cs typeface="Segoe UI" pitchFamily="34" charset="0"/>
        </a:defRPr>
      </a:lvl8pPr>
      <a:lvl9pPr marL="3886200" indent="-228600" algn="l" defTabSz="914400" rtl="0" eaLnBrk="1" latinLnBrk="0" hangingPunct="1">
        <a:spcBef>
          <a:spcPct val="20000"/>
        </a:spcBef>
        <a:buFontTx/>
        <a:buBlip>
          <a:blip r:embed="rId15"/>
        </a:buBlip>
        <a:defRPr sz="1400" kern="1200">
          <a:solidFill>
            <a:srgbClr val="164770"/>
          </a:solidFill>
          <a:latin typeface="Segoe UI" pitchFamily="34" charset="0"/>
          <a:ea typeface="+mn-ea"/>
          <a:cs typeface="Segoe UI" pitchFamily="34"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media/media7.mp3"/><Relationship Id="rId5" Type="http://schemas.openxmlformats.org/officeDocument/2006/relationships/image" Target="../media/image12.png"/><Relationship Id="rId4" Type="http://schemas.microsoft.com/office/2007/relationships/media" Target="../media/media7.mp3"/></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audio" Target="../media/media8.mp3"/><Relationship Id="rId5" Type="http://schemas.openxmlformats.org/officeDocument/2006/relationships/image" Target="../media/image12.png"/><Relationship Id="rId4" Type="http://schemas.microsoft.com/office/2007/relationships/media" Target="../media/media8.mp3"/></Relationships>
</file>

<file path=ppt/slides/_rels/slide13.xml.rels><?xml version="1.0" encoding="UTF-8" standalone="yes"?>
<Relationships xmlns="http://schemas.openxmlformats.org/package/2006/relationships"><Relationship Id="rId8" Type="http://schemas.microsoft.com/office/2007/relationships/media" Target="../media/media9.mp3"/><Relationship Id="rId3" Type="http://schemas.openxmlformats.org/officeDocument/2006/relationships/audio" Target="../media/media11.mp3"/><Relationship Id="rId7" Type="http://schemas.openxmlformats.org/officeDocument/2006/relationships/image" Target="../media/image26.jpeg"/><Relationship Id="rId2" Type="http://schemas.openxmlformats.org/officeDocument/2006/relationships/audio" Target="../media/media10.mp3"/><Relationship Id="rId1" Type="http://schemas.openxmlformats.org/officeDocument/2006/relationships/audio" Target="../media/media9.mp3"/><Relationship Id="rId6" Type="http://schemas.openxmlformats.org/officeDocument/2006/relationships/image" Target="../media/image25.jpeg"/><Relationship Id="rId11" Type="http://schemas.microsoft.com/office/2007/relationships/media" Target="../media/media11.mp3"/><Relationship Id="rId5" Type="http://schemas.openxmlformats.org/officeDocument/2006/relationships/image" Target="../media/image24.jpeg"/><Relationship Id="rId10" Type="http://schemas.microsoft.com/office/2007/relationships/media" Target="../media/media10.mp3"/><Relationship Id="rId4" Type="http://schemas.openxmlformats.org/officeDocument/2006/relationships/slideLayout" Target="../slideLayouts/slideLayout5.xml"/><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audio" Target="../media/media12.mp3"/><Relationship Id="rId5" Type="http://schemas.openxmlformats.org/officeDocument/2006/relationships/image" Target="../media/image12.png"/><Relationship Id="rId4" Type="http://schemas.microsoft.com/office/2007/relationships/media" Target="../media/media12.mp3"/></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microsoft.com/office/2007/relationships/media" Target="../media/media13.mp3"/><Relationship Id="rId2" Type="http://schemas.openxmlformats.org/officeDocument/2006/relationships/audio" Target="../media/media14.mp3"/><Relationship Id="rId1" Type="http://schemas.openxmlformats.org/officeDocument/2006/relationships/audio" Target="../media/media13.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microsoft.com/office/2007/relationships/media" Target="../media/media14.mp3"/></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audio" Target="../media/media15.mp3"/><Relationship Id="rId6" Type="http://schemas.microsoft.com/office/2007/relationships/media" Target="../media/media15.mp3"/><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audio" Target="../media/media1.mp3"/><Relationship Id="rId5" Type="http://schemas.openxmlformats.org/officeDocument/2006/relationships/image" Target="../media/image12.png"/><Relationship Id="rId4" Type="http://schemas.microsoft.com/office/2007/relationships/media" Target="../media/media1.mp3"/></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media2.mp3"/><Relationship Id="rId5" Type="http://schemas.openxmlformats.org/officeDocument/2006/relationships/image" Target="../media/image12.png"/><Relationship Id="rId4" Type="http://schemas.microsoft.com/office/2007/relationships/media" Target="../media/media2.mp3"/></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audio" Target="../media/media3.mp3"/><Relationship Id="rId5" Type="http://schemas.openxmlformats.org/officeDocument/2006/relationships/image" Target="../media/image12.png"/><Relationship Id="rId4" Type="http://schemas.microsoft.com/office/2007/relationships/media" Target="../media/media3.mp3"/></Relationships>
</file>

<file path=ppt/slides/_rels/slide8.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6.mp3"/><Relationship Id="rId7" Type="http://schemas.microsoft.com/office/2007/relationships/media" Target="../media/media5.mp3"/><Relationship Id="rId2" Type="http://schemas.openxmlformats.org/officeDocument/2006/relationships/audio" Target="../media/media5.mp3"/><Relationship Id="rId1" Type="http://schemas.openxmlformats.org/officeDocument/2006/relationships/audio" Target="../media/media4.mp3"/><Relationship Id="rId6" Type="http://schemas.openxmlformats.org/officeDocument/2006/relationships/image" Target="../media/image12.png"/><Relationship Id="rId11" Type="http://schemas.openxmlformats.org/officeDocument/2006/relationships/image" Target="../media/image17.jpeg"/><Relationship Id="rId5" Type="http://schemas.microsoft.com/office/2007/relationships/media" Target="../media/media4.mp3"/><Relationship Id="rId10" Type="http://schemas.openxmlformats.org/officeDocument/2006/relationships/image" Target="../media/image16.jpeg"/><Relationship Id="rId4" Type="http://schemas.openxmlformats.org/officeDocument/2006/relationships/slideLayout" Target="../slideLayouts/slideLayout2.xml"/><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a:xfrm>
            <a:off x="4355976" y="3501008"/>
            <a:ext cx="4424536" cy="1752600"/>
          </a:xfrm>
        </p:spPr>
        <p:txBody>
          <a:bodyPr>
            <a:normAutofit/>
          </a:bodyPr>
          <a:lstStyle/>
          <a:p>
            <a:pPr algn="r"/>
            <a:r>
              <a:rPr lang="ru-RU" sz="1900" b="0" dirty="0" smtClean="0">
                <a:effectLst/>
                <a:latin typeface="Times New Roman" pitchFamily="18" charset="0"/>
                <a:cs typeface="Times New Roman" pitchFamily="18" charset="0"/>
              </a:rPr>
              <a:t>ПРОЕКТ ВЫПОЛНИЛИ УЧАЩИЕСЯ</a:t>
            </a:r>
          </a:p>
          <a:p>
            <a:pPr algn="r"/>
            <a:r>
              <a:rPr lang="ru-RU" sz="1900" b="0" dirty="0" smtClean="0">
                <a:effectLst/>
                <a:latin typeface="Times New Roman" pitchFamily="18" charset="0"/>
                <a:cs typeface="Times New Roman" pitchFamily="18" charset="0"/>
              </a:rPr>
              <a:t> 4 а КЛАССА</a:t>
            </a:r>
          </a:p>
          <a:p>
            <a:pPr algn="r"/>
            <a:r>
              <a:rPr lang="ru-RU" sz="1900" b="0" dirty="0" smtClean="0">
                <a:effectLst/>
                <a:latin typeface="Times New Roman" pitchFamily="18" charset="0"/>
                <a:cs typeface="Times New Roman" pitchFamily="18" charset="0"/>
              </a:rPr>
              <a:t>ДЕМЕНТЬЕВ ЕГ., КУКУШКИН АРТ.</a:t>
            </a:r>
          </a:p>
          <a:p>
            <a:pPr algn="r"/>
            <a:r>
              <a:rPr lang="ru-RU" sz="1900" b="0" dirty="0" smtClean="0">
                <a:effectLst/>
                <a:latin typeface="Times New Roman" pitchFamily="18" charset="0"/>
                <a:cs typeface="Times New Roman" pitchFamily="18" charset="0"/>
              </a:rPr>
              <a:t>РУКОВОДИТЕЛЬ ДЕМЕНТЬЕВА Т.А.</a:t>
            </a:r>
          </a:p>
          <a:p>
            <a:pPr algn="r"/>
            <a:endParaRPr lang="ru-RU" dirty="0">
              <a:latin typeface="Times New Roman" pitchFamily="18" charset="0"/>
              <a:cs typeface="Times New Roman" pitchFamily="18" charset="0"/>
            </a:endParaRPr>
          </a:p>
        </p:txBody>
      </p:sp>
      <p:sp>
        <p:nvSpPr>
          <p:cNvPr id="9" name="Заголовок 1"/>
          <p:cNvSpPr>
            <a:spLocks noGrp="1"/>
          </p:cNvSpPr>
          <p:nvPr>
            <p:ph type="ctrTitle"/>
          </p:nvPr>
        </p:nvSpPr>
        <p:spPr>
          <a:xfrm>
            <a:off x="395536" y="1484784"/>
            <a:ext cx="8387816" cy="1470025"/>
          </a:xfrm>
        </p:spPr>
        <p:txBody>
          <a:bodyPr>
            <a:normAutofit/>
          </a:bodyPr>
          <a:lstStyle/>
          <a:p>
            <a:r>
              <a:rPr lang="ru-RU" sz="4000" dirty="0" smtClean="0">
                <a:solidFill>
                  <a:srgbClr val="006666"/>
                </a:solidFill>
              </a:rPr>
              <a:t>КТО КАК ПОЕТ?</a:t>
            </a:r>
            <a:endParaRPr lang="ru-RU" sz="4000" dirty="0">
              <a:solidFill>
                <a:srgbClr val="006666"/>
              </a:solidFill>
            </a:endParaRPr>
          </a:p>
        </p:txBody>
      </p:sp>
    </p:spTree>
  </p:cSld>
  <p:clrMapOvr>
    <a:masterClrMapping/>
  </p:clrMapOvr>
  <p:transition spd="slow" advTm="15000">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Свиристель</a:t>
            </a:r>
            <a:endParaRPr lang="ru-RU" dirty="0"/>
          </a:p>
        </p:txBody>
      </p:sp>
      <p:pic>
        <p:nvPicPr>
          <p:cNvPr id="3074" name="Picture 2" descr="C:\Documents and Settings\Admin\Рабочий стол\0_5a949_3c89854_XL.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479273"/>
            <a:ext cx="5314537" cy="398590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Прямоугольник 3"/>
          <p:cNvSpPr/>
          <p:nvPr/>
        </p:nvSpPr>
        <p:spPr>
          <a:xfrm>
            <a:off x="899592" y="5657671"/>
            <a:ext cx="6984776" cy="830997"/>
          </a:xfrm>
          <a:prstGeom prst="rect">
            <a:avLst/>
          </a:prstGeom>
        </p:spPr>
        <p:txBody>
          <a:bodyPr wrap="square">
            <a:spAutoFit/>
          </a:bodyPr>
          <a:lstStyle/>
          <a:p>
            <a:r>
              <a:rPr lang="ru-RU" sz="2400" dirty="0"/>
              <a:t>Питаются зимой </a:t>
            </a:r>
            <a:r>
              <a:rPr lang="ru-RU" sz="2400" b="1" dirty="0"/>
              <a:t>свиристели</a:t>
            </a:r>
            <a:r>
              <a:rPr lang="ru-RU" sz="2400" dirty="0"/>
              <a:t> в основном ягодами, очень любят рябину. </a:t>
            </a:r>
          </a:p>
        </p:txBody>
      </p:sp>
      <p:sp>
        <p:nvSpPr>
          <p:cNvPr id="5" name="Прямоугольник 4"/>
          <p:cNvSpPr/>
          <p:nvPr/>
        </p:nvSpPr>
        <p:spPr>
          <a:xfrm>
            <a:off x="5796136" y="1530895"/>
            <a:ext cx="3240360" cy="2554545"/>
          </a:xfrm>
          <a:prstGeom prst="rect">
            <a:avLst/>
          </a:prstGeom>
        </p:spPr>
        <p:txBody>
          <a:bodyPr wrap="square">
            <a:spAutoFit/>
          </a:bodyPr>
          <a:lstStyle/>
          <a:p>
            <a:r>
              <a:rPr lang="ru-RU" sz="2000" b="1" dirty="0"/>
              <a:t>Почему же назвали их свиристели? Да потому что любят они иногда громко свистеть, а с старину слово «свиристеть» обозначало громко свистеть. </a:t>
            </a:r>
          </a:p>
        </p:txBody>
      </p:sp>
      <p:pic>
        <p:nvPicPr>
          <p:cNvPr id="6" name="свиристель_-_пение_птицы_-_(mp3poisk.net).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7075472" y="4389864"/>
            <a:ext cx="609600" cy="609600"/>
          </a:xfrm>
          <a:prstGeom prst="rect">
            <a:avLst/>
          </a:prstGeom>
        </p:spPr>
      </p:pic>
    </p:spTree>
    <p:extLst>
      <p:ext uri="{BB962C8B-B14F-4D97-AF65-F5344CB8AC3E}">
        <p14:creationId xmlns:p14="http://schemas.microsoft.com/office/powerpoint/2010/main" xmlns="" val="2091207005"/>
      </p:ext>
    </p:extLst>
  </p:cSld>
  <p:clrMapOvr>
    <a:masterClrMapping/>
  </p:clrMapOvr>
  <p:transition spd="slow" advTm="15000">
    <p:pull/>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idx="1"/>
          </p:nvPr>
        </p:nvSpPr>
        <p:spPr>
          <a:xfrm>
            <a:off x="971600" y="188640"/>
            <a:ext cx="2520280" cy="639762"/>
          </a:xfrm>
        </p:spPr>
        <p:txBody>
          <a:bodyPr>
            <a:normAutofit/>
          </a:bodyPr>
          <a:lstStyle/>
          <a:p>
            <a:r>
              <a:rPr lang="ru-RU" sz="3200" dirty="0" smtClean="0"/>
              <a:t>Белая сова</a:t>
            </a:r>
            <a:endParaRPr lang="ru-RU" sz="3200" dirty="0"/>
          </a:p>
        </p:txBody>
      </p:sp>
      <p:pic>
        <p:nvPicPr>
          <p:cNvPr id="12" name="Объект 11"/>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251520" y="980728"/>
            <a:ext cx="4040188" cy="2703361"/>
          </a:xfrm>
          <a:prstGeom prst="ellipse">
            <a:avLst/>
          </a:prstGeom>
          <a:ln>
            <a:noFill/>
          </a:ln>
          <a:effectLst>
            <a:softEdge rad="112500"/>
          </a:effectLst>
        </p:spPr>
      </p:pic>
      <p:sp>
        <p:nvSpPr>
          <p:cNvPr id="10" name="Текст 9"/>
          <p:cNvSpPr>
            <a:spLocks noGrp="1"/>
          </p:cNvSpPr>
          <p:nvPr>
            <p:ph type="body" sz="quarter" idx="3"/>
          </p:nvPr>
        </p:nvSpPr>
        <p:spPr>
          <a:xfrm>
            <a:off x="5796136" y="188640"/>
            <a:ext cx="2448272" cy="639762"/>
          </a:xfrm>
        </p:spPr>
        <p:txBody>
          <a:bodyPr>
            <a:normAutofit/>
          </a:bodyPr>
          <a:lstStyle/>
          <a:p>
            <a:r>
              <a:rPr lang="ru-RU" sz="3200" dirty="0" smtClean="0"/>
              <a:t>Канюк</a:t>
            </a:r>
            <a:endParaRPr lang="ru-RU" sz="3200" dirty="0"/>
          </a:p>
        </p:txBody>
      </p:sp>
      <p:pic>
        <p:nvPicPr>
          <p:cNvPr id="13" name="Объект 12"/>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4499992" y="980728"/>
            <a:ext cx="4393272" cy="2700031"/>
          </a:xfrm>
          <a:prstGeom prst="ellipse">
            <a:avLst/>
          </a:prstGeom>
          <a:ln>
            <a:noFill/>
          </a:ln>
          <a:effectLst>
            <a:softEdge rad="112500"/>
          </a:effectLst>
        </p:spPr>
      </p:pic>
      <p:pic>
        <p:nvPicPr>
          <p:cNvPr id="14" name="Рисунок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83768" y="3884390"/>
            <a:ext cx="4129627" cy="2717295"/>
          </a:xfrm>
          <a:prstGeom prst="ellipse">
            <a:avLst/>
          </a:prstGeom>
          <a:ln>
            <a:noFill/>
          </a:ln>
          <a:effectLst>
            <a:softEdge rad="112500"/>
          </a:effectLst>
        </p:spPr>
      </p:pic>
      <p:sp>
        <p:nvSpPr>
          <p:cNvPr id="15" name="Текст 7"/>
          <p:cNvSpPr txBox="1">
            <a:spLocks/>
          </p:cNvSpPr>
          <p:nvPr/>
        </p:nvSpPr>
        <p:spPr>
          <a:xfrm>
            <a:off x="547936" y="4650657"/>
            <a:ext cx="2223864" cy="639762"/>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Tx/>
              <a:buNone/>
              <a:defRPr sz="2400" b="1" kern="1200" baseline="0">
                <a:solidFill>
                  <a:srgbClr val="1C5C90"/>
                </a:solidFill>
                <a:latin typeface="+mn-lt"/>
                <a:ea typeface="+mn-ea"/>
                <a:cs typeface="Segoe UI" pitchFamily="34" charset="0"/>
              </a:defRPr>
            </a:lvl1pPr>
            <a:lvl2pPr marL="457200" indent="0" algn="l" defTabSz="914400" rtl="0" eaLnBrk="1" latinLnBrk="0" hangingPunct="1">
              <a:spcBef>
                <a:spcPct val="20000"/>
              </a:spcBef>
              <a:buFontTx/>
              <a:buNone/>
              <a:defRPr sz="2000" b="1" kern="1200" baseline="0">
                <a:solidFill>
                  <a:srgbClr val="1C5C90"/>
                </a:solidFill>
                <a:latin typeface="+mn-lt"/>
                <a:ea typeface="+mn-ea"/>
                <a:cs typeface="Segoe UI" pitchFamily="34" charset="0"/>
              </a:defRPr>
            </a:lvl2pPr>
            <a:lvl3pPr marL="914400" indent="0" algn="l" defTabSz="914400" rtl="0" eaLnBrk="1" latinLnBrk="0" hangingPunct="1">
              <a:spcBef>
                <a:spcPct val="20000"/>
              </a:spcBef>
              <a:buFontTx/>
              <a:buNone/>
              <a:defRPr sz="1800" b="1" kern="1200" baseline="0">
                <a:solidFill>
                  <a:srgbClr val="1C5C90"/>
                </a:solidFill>
                <a:latin typeface="+mn-lt"/>
                <a:ea typeface="+mn-ea"/>
                <a:cs typeface="Segoe UI" pitchFamily="34" charset="0"/>
              </a:defRPr>
            </a:lvl3pPr>
            <a:lvl4pPr marL="13716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4pPr>
            <a:lvl5pPr marL="18288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5pPr>
            <a:lvl6pPr marL="22860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6pPr>
            <a:lvl7pPr marL="27432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7pPr>
            <a:lvl8pPr marL="32004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8pPr>
            <a:lvl9pPr marL="36576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9pPr>
          </a:lstStyle>
          <a:p>
            <a:r>
              <a:rPr lang="ru-RU" sz="3200" dirty="0" smtClean="0">
                <a:solidFill>
                  <a:schemeClr val="accent1">
                    <a:lumMod val="50000"/>
                  </a:schemeClr>
                </a:solidFill>
              </a:rPr>
              <a:t>Чечётка</a:t>
            </a:r>
            <a:endParaRPr lang="ru-RU" sz="3200" dirty="0">
              <a:solidFill>
                <a:schemeClr val="accent1">
                  <a:lumMod val="50000"/>
                </a:schemeClr>
              </a:solidFill>
            </a:endParaRPr>
          </a:p>
        </p:txBody>
      </p:sp>
    </p:spTree>
    <p:extLst>
      <p:ext uri="{BB962C8B-B14F-4D97-AF65-F5344CB8AC3E}">
        <p14:creationId xmlns:p14="http://schemas.microsoft.com/office/powerpoint/2010/main" xmlns="" val="2074048965"/>
      </p:ext>
    </p:extLst>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barn(inVertical)">
                                      <p:cBhvr>
                                        <p:cTn id="16" dur="500"/>
                                        <p:tgtEl>
                                          <p:spTgt spid="10">
                                            <p:txEl>
                                              <p:pRg st="0" end="0"/>
                                            </p:txEl>
                                          </p:spTgt>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6" presetClass="entr" presetSubtype="21"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692696"/>
            <a:ext cx="7776864" cy="2007096"/>
          </a:xfrm>
        </p:spPr>
        <p:txBody>
          <a:bodyPr>
            <a:noAutofit/>
          </a:bodyPr>
          <a:lstStyle/>
          <a:p>
            <a:pPr algn="just"/>
            <a:r>
              <a:rPr lang="ru-RU" sz="2800" dirty="0"/>
              <a:t>Улетают зимовать утки, журавли, грачи, жаворонки, скворцы, зяблики, чибисы, дрозды, бекасы, ласточки, соловьи, мухоловки, пеночки, стрижи, кукушка, </a:t>
            </a:r>
            <a:r>
              <a:rPr lang="ru-RU" sz="2800" dirty="0" err="1"/>
              <a:t>ивогла</a:t>
            </a:r>
            <a:r>
              <a:rPr lang="ru-RU" sz="2800" dirty="0"/>
              <a:t> и многие другие птицы. </a:t>
            </a:r>
            <a:br>
              <a:rPr lang="ru-RU" sz="2800" dirty="0"/>
            </a:br>
            <a:r>
              <a:rPr lang="ru-RU" sz="2800" dirty="0"/>
              <a:t/>
            </a:r>
            <a:br>
              <a:rPr lang="ru-RU" sz="2800" dirty="0"/>
            </a:br>
            <a:endParaRPr lang="ru-RU" sz="2800"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835696" y="2420888"/>
            <a:ext cx="5545256" cy="3801861"/>
          </a:xfrm>
          <a:prstGeom prst="rect">
            <a:avLst/>
          </a:prstGeom>
          <a:ln>
            <a:noFill/>
          </a:ln>
          <a:effectLst>
            <a:outerShdw blurRad="292100" dist="139700" dir="2700000" algn="tl" rotWithShape="0">
              <a:srgbClr val="333333">
                <a:alpha val="65000"/>
              </a:srgbClr>
            </a:outerShdw>
          </a:effectLst>
        </p:spPr>
      </p:pic>
      <p:sp>
        <p:nvSpPr>
          <p:cNvPr id="5" name="Текст 2"/>
          <p:cNvSpPr txBox="1">
            <a:spLocks/>
          </p:cNvSpPr>
          <p:nvPr/>
        </p:nvSpPr>
        <p:spPr>
          <a:xfrm>
            <a:off x="3347864" y="6218238"/>
            <a:ext cx="2664296"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Tx/>
              <a:buNone/>
              <a:defRPr sz="2400" b="1" kern="1200" baseline="0">
                <a:solidFill>
                  <a:srgbClr val="1C5C90"/>
                </a:solidFill>
                <a:latin typeface="+mn-lt"/>
                <a:ea typeface="+mn-ea"/>
                <a:cs typeface="Segoe UI" pitchFamily="34" charset="0"/>
              </a:defRPr>
            </a:lvl1pPr>
            <a:lvl2pPr marL="457200" indent="0" algn="l" defTabSz="914400" rtl="0" eaLnBrk="1" latinLnBrk="0" hangingPunct="1">
              <a:spcBef>
                <a:spcPct val="20000"/>
              </a:spcBef>
              <a:buFontTx/>
              <a:buNone/>
              <a:defRPr sz="2000" b="1" kern="1200" baseline="0">
                <a:solidFill>
                  <a:srgbClr val="1C5C90"/>
                </a:solidFill>
                <a:latin typeface="+mn-lt"/>
                <a:ea typeface="+mn-ea"/>
                <a:cs typeface="Segoe UI" pitchFamily="34" charset="0"/>
              </a:defRPr>
            </a:lvl2pPr>
            <a:lvl3pPr marL="914400" indent="0" algn="l" defTabSz="914400" rtl="0" eaLnBrk="1" latinLnBrk="0" hangingPunct="1">
              <a:spcBef>
                <a:spcPct val="20000"/>
              </a:spcBef>
              <a:buFontTx/>
              <a:buNone/>
              <a:defRPr sz="1800" b="1" kern="1200" baseline="0">
                <a:solidFill>
                  <a:srgbClr val="1C5C90"/>
                </a:solidFill>
                <a:latin typeface="+mn-lt"/>
                <a:ea typeface="+mn-ea"/>
                <a:cs typeface="Segoe UI" pitchFamily="34" charset="0"/>
              </a:defRPr>
            </a:lvl3pPr>
            <a:lvl4pPr marL="13716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4pPr>
            <a:lvl5pPr marL="18288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5pPr>
            <a:lvl6pPr marL="22860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6pPr>
            <a:lvl7pPr marL="27432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7pPr>
            <a:lvl8pPr marL="32004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8pPr>
            <a:lvl9pPr marL="36576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9pPr>
          </a:lstStyle>
          <a:p>
            <a:pPr algn="ctr"/>
            <a:r>
              <a:rPr lang="ru-RU" sz="2800" dirty="0" smtClean="0"/>
              <a:t>Кукушка</a:t>
            </a:r>
            <a:endParaRPr lang="ru-RU" sz="2800" dirty="0"/>
          </a:p>
        </p:txBody>
      </p:sp>
      <p:pic>
        <p:nvPicPr>
          <p:cNvPr id="6" name="Golosa-ptic-Kukushka-obyknovennaya-Kukushka-obyknovennaya-httpvkontakteruclub1087481--rybalka-ohota-snasti-turizm-otdyh-priroda-snaryazhenie-oruzhie-nozhi-ban(muzofon.com).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100392" y="6218238"/>
            <a:ext cx="609600" cy="609600"/>
          </a:xfrm>
          <a:prstGeom prst="rect">
            <a:avLst/>
          </a:prstGeom>
        </p:spPr>
      </p:pic>
    </p:spTree>
    <p:extLst>
      <p:ext uri="{BB962C8B-B14F-4D97-AF65-F5344CB8AC3E}">
        <p14:creationId xmlns:p14="http://schemas.microsoft.com/office/powerpoint/2010/main" xmlns="" val="2728657528"/>
      </p:ext>
    </p:extLst>
  </p:cSld>
  <p:clrMapOvr>
    <a:masterClrMapping/>
  </p:clrMapOvr>
  <p:transition spd="slow" advTm="15000">
    <p:pull/>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115616" y="9952"/>
            <a:ext cx="2088232" cy="639762"/>
          </a:xfrm>
        </p:spPr>
        <p:txBody>
          <a:bodyPr>
            <a:normAutofit/>
          </a:bodyPr>
          <a:lstStyle/>
          <a:p>
            <a:pPr algn="ctr"/>
            <a:r>
              <a:rPr lang="ru-RU" sz="2800" dirty="0" smtClean="0"/>
              <a:t>Соловей</a:t>
            </a:r>
            <a:endParaRPr lang="ru-RU" sz="2800" dirty="0"/>
          </a:p>
        </p:txBody>
      </p:sp>
      <p:sp>
        <p:nvSpPr>
          <p:cNvPr id="5" name="Текст 4"/>
          <p:cNvSpPr>
            <a:spLocks noGrp="1"/>
          </p:cNvSpPr>
          <p:nvPr>
            <p:ph type="body" sz="quarter" idx="3"/>
          </p:nvPr>
        </p:nvSpPr>
        <p:spPr>
          <a:xfrm>
            <a:off x="4874696" y="5760"/>
            <a:ext cx="4041775" cy="639762"/>
          </a:xfrm>
        </p:spPr>
        <p:txBody>
          <a:bodyPr>
            <a:normAutofit/>
          </a:bodyPr>
          <a:lstStyle/>
          <a:p>
            <a:pPr algn="ctr"/>
            <a:r>
              <a:rPr lang="ru-RU" sz="2800" dirty="0" smtClean="0"/>
              <a:t>Жаворонок</a:t>
            </a:r>
            <a:endParaRPr lang="ru-RU" sz="2800" dirty="0"/>
          </a:p>
        </p:txBody>
      </p:sp>
      <p:sp>
        <p:nvSpPr>
          <p:cNvPr id="9" name="Текст 2"/>
          <p:cNvSpPr txBox="1">
            <a:spLocks/>
          </p:cNvSpPr>
          <p:nvPr/>
        </p:nvSpPr>
        <p:spPr>
          <a:xfrm>
            <a:off x="179512" y="4945534"/>
            <a:ext cx="2664296"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Tx/>
              <a:buNone/>
              <a:defRPr sz="2400" b="1" kern="1200" baseline="0">
                <a:solidFill>
                  <a:srgbClr val="1C5C90"/>
                </a:solidFill>
                <a:latin typeface="+mn-lt"/>
                <a:ea typeface="+mn-ea"/>
                <a:cs typeface="Segoe UI" pitchFamily="34" charset="0"/>
              </a:defRPr>
            </a:lvl1pPr>
            <a:lvl2pPr marL="457200" indent="0" algn="l" defTabSz="914400" rtl="0" eaLnBrk="1" latinLnBrk="0" hangingPunct="1">
              <a:spcBef>
                <a:spcPct val="20000"/>
              </a:spcBef>
              <a:buFontTx/>
              <a:buNone/>
              <a:defRPr sz="2000" b="1" kern="1200" baseline="0">
                <a:solidFill>
                  <a:srgbClr val="1C5C90"/>
                </a:solidFill>
                <a:latin typeface="+mn-lt"/>
                <a:ea typeface="+mn-ea"/>
                <a:cs typeface="Segoe UI" pitchFamily="34" charset="0"/>
              </a:defRPr>
            </a:lvl2pPr>
            <a:lvl3pPr marL="914400" indent="0" algn="l" defTabSz="914400" rtl="0" eaLnBrk="1" latinLnBrk="0" hangingPunct="1">
              <a:spcBef>
                <a:spcPct val="20000"/>
              </a:spcBef>
              <a:buFontTx/>
              <a:buNone/>
              <a:defRPr sz="1800" b="1" kern="1200" baseline="0">
                <a:solidFill>
                  <a:srgbClr val="1C5C90"/>
                </a:solidFill>
                <a:latin typeface="+mn-lt"/>
                <a:ea typeface="+mn-ea"/>
                <a:cs typeface="Segoe UI" pitchFamily="34" charset="0"/>
              </a:defRPr>
            </a:lvl3pPr>
            <a:lvl4pPr marL="13716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4pPr>
            <a:lvl5pPr marL="18288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5pPr>
            <a:lvl6pPr marL="22860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6pPr>
            <a:lvl7pPr marL="27432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7pPr>
            <a:lvl8pPr marL="32004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8pPr>
            <a:lvl9pPr marL="36576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9pPr>
          </a:lstStyle>
          <a:p>
            <a:pPr algn="ctr"/>
            <a:r>
              <a:rPr lang="ru-RU" sz="2800" dirty="0" smtClean="0"/>
              <a:t>Иволга</a:t>
            </a:r>
            <a:endParaRPr lang="ru-RU" sz="2800" dirty="0"/>
          </a:p>
        </p:txBody>
      </p:sp>
      <p:pic>
        <p:nvPicPr>
          <p:cNvPr id="10" name="Объект 9"/>
          <p:cNvPicPr>
            <a:picLocks noGrp="1" noChangeAspect="1"/>
          </p:cNvPicPr>
          <p:nvPr>
            <p:ph sz="half" idx="2"/>
          </p:nvPr>
        </p:nvPicPr>
        <p:blipFill>
          <a:blip r:embed="rId5" cstate="print">
            <a:extLst>
              <a:ext uri="{28A0092B-C50C-407E-A947-70E740481C1C}">
                <a14:useLocalDpi xmlns:a14="http://schemas.microsoft.com/office/drawing/2010/main" xmlns="" val="0"/>
              </a:ext>
            </a:extLst>
          </a:blip>
          <a:stretch>
            <a:fillRect/>
          </a:stretch>
        </p:blipFill>
        <p:spPr>
          <a:xfrm>
            <a:off x="395535" y="620687"/>
            <a:ext cx="4234555" cy="3173687"/>
          </a:xfrm>
          <a:prstGeom prst="ellipse">
            <a:avLst/>
          </a:prstGeom>
          <a:ln>
            <a:noFill/>
          </a:ln>
          <a:effectLst>
            <a:softEdge rad="112500"/>
          </a:effectLst>
        </p:spPr>
      </p:pic>
      <p:pic>
        <p:nvPicPr>
          <p:cNvPr id="11" name="Объект 10"/>
          <p:cNvPicPr>
            <a:picLocks noGrp="1" noChangeAspect="1"/>
          </p:cNvPicPr>
          <p:nvPr>
            <p:ph sz="quarter" idx="4"/>
          </p:nvPr>
        </p:nvPicPr>
        <p:blipFill>
          <a:blip r:embed="rId6" cstate="print">
            <a:extLst>
              <a:ext uri="{28A0092B-C50C-407E-A947-70E740481C1C}">
                <a14:useLocalDpi xmlns:a14="http://schemas.microsoft.com/office/drawing/2010/main" xmlns="" val="0"/>
              </a:ext>
            </a:extLst>
          </a:blip>
          <a:stretch>
            <a:fillRect/>
          </a:stretch>
        </p:blipFill>
        <p:spPr>
          <a:xfrm>
            <a:off x="4907584" y="620688"/>
            <a:ext cx="3778199" cy="3173687"/>
          </a:xfrm>
          <a:prstGeom prst="ellipse">
            <a:avLst/>
          </a:prstGeom>
          <a:ln>
            <a:noFill/>
          </a:ln>
          <a:effectLst>
            <a:softEdge rad="112500"/>
          </a:effectLst>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xmlns="" val="0"/>
              </a:ext>
            </a:extLst>
          </a:blip>
          <a:srcRect t="7401" r="15678" b="9581"/>
          <a:stretch/>
        </p:blipFill>
        <p:spPr>
          <a:xfrm>
            <a:off x="2699792" y="3794375"/>
            <a:ext cx="3888432" cy="2880317"/>
          </a:xfrm>
          <a:prstGeom prst="ellipse">
            <a:avLst/>
          </a:prstGeom>
          <a:ln>
            <a:noFill/>
          </a:ln>
          <a:effectLst>
            <a:softEdge rad="112500"/>
          </a:effectLst>
        </p:spPr>
      </p:pic>
      <p:pic>
        <p:nvPicPr>
          <p:cNvPr id="13" name="Golosa-ptic-Solovey(muzofon.com).mp3">
            <a:hlinkClick r:id="" action="ppaction://media"/>
          </p:cNvPr>
          <p:cNvPicPr>
            <a:picLocks noChangeAspect="1"/>
          </p:cNvPicPr>
          <p:nvPr>
            <a:audioFile r:link="rId1"/>
            <p:extLst>
              <p:ext uri="{DAA4B4D4-6D71-4841-9C94-3DE7FCFB9230}">
                <p14:media xmlns:p14="http://schemas.microsoft.com/office/powerpoint/2010/main" xmlns="" r:embed="rId8"/>
              </p:ext>
            </p:extLst>
          </p:nvPr>
        </p:nvPicPr>
        <p:blipFill>
          <a:blip r:embed="rId9" cstate="print"/>
          <a:stretch>
            <a:fillRect/>
          </a:stretch>
        </p:blipFill>
        <p:spPr>
          <a:xfrm>
            <a:off x="3635896" y="3068960"/>
            <a:ext cx="609600" cy="609600"/>
          </a:xfrm>
          <a:prstGeom prst="rect">
            <a:avLst/>
          </a:prstGeom>
        </p:spPr>
      </p:pic>
      <p:pic>
        <p:nvPicPr>
          <p:cNvPr id="14" name="Golosa-ptic-Polevoy-zhavoronok(muzofon.com).mp3">
            <a:hlinkClick r:id="" action="ppaction://media"/>
          </p:cNvPr>
          <p:cNvPicPr>
            <a:picLocks noChangeAspect="1"/>
          </p:cNvPicPr>
          <p:nvPr>
            <a:audioFile r:link="rId2"/>
            <p:extLst>
              <p:ext uri="{DAA4B4D4-6D71-4841-9C94-3DE7FCFB9230}">
                <p14:media xmlns:p14="http://schemas.microsoft.com/office/powerpoint/2010/main" xmlns="" r:embed="rId10"/>
              </p:ext>
            </p:extLst>
          </p:nvPr>
        </p:nvPicPr>
        <p:blipFill>
          <a:blip r:embed="rId9" cstate="print"/>
          <a:stretch>
            <a:fillRect/>
          </a:stretch>
        </p:blipFill>
        <p:spPr>
          <a:xfrm>
            <a:off x="8172400" y="3068960"/>
            <a:ext cx="609600" cy="609600"/>
          </a:xfrm>
          <a:prstGeom prst="rect">
            <a:avLst/>
          </a:prstGeom>
        </p:spPr>
      </p:pic>
      <p:pic>
        <p:nvPicPr>
          <p:cNvPr id="15" name="Golosa-ptic-%D0%98volga(muzofon.com).mp3">
            <a:hlinkClick r:id="" action="ppaction://media"/>
          </p:cNvPr>
          <p:cNvPicPr>
            <a:picLocks noChangeAspect="1"/>
          </p:cNvPicPr>
          <p:nvPr>
            <a:audioFile r:link="rId3"/>
            <p:extLst>
              <p:ext uri="{DAA4B4D4-6D71-4841-9C94-3DE7FCFB9230}">
                <p14:media xmlns:p14="http://schemas.microsoft.com/office/powerpoint/2010/main" xmlns="" r:embed="rId11"/>
              </p:ext>
            </p:extLst>
          </p:nvPr>
        </p:nvPicPr>
        <p:blipFill>
          <a:blip r:embed="rId9" cstate="print"/>
          <a:stretch>
            <a:fillRect/>
          </a:stretch>
        </p:blipFill>
        <p:spPr>
          <a:xfrm>
            <a:off x="5652120" y="5877272"/>
            <a:ext cx="609600" cy="609600"/>
          </a:xfrm>
          <a:prstGeom prst="rect">
            <a:avLst/>
          </a:prstGeom>
        </p:spPr>
      </p:pic>
    </p:spTree>
    <p:extLst>
      <p:ext uri="{BB962C8B-B14F-4D97-AF65-F5344CB8AC3E}">
        <p14:creationId xmlns:p14="http://schemas.microsoft.com/office/powerpoint/2010/main" xmlns="" val="2553816422"/>
      </p:ext>
    </p:extLst>
  </p:cSld>
  <p:clrMapOvr>
    <a:masterClrMapping/>
  </p:clrMapOvr>
  <p:transition spd="slow" advTm="15000">
    <p:pull/>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2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865"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938"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579296" cy="1143000"/>
          </a:xfrm>
        </p:spPr>
        <p:txBody>
          <a:bodyPr>
            <a:normAutofit fontScale="90000"/>
          </a:bodyPr>
          <a:lstStyle/>
          <a:p>
            <a:r>
              <a:rPr lang="ru-RU" dirty="0" smtClean="0">
                <a:effectLst/>
              </a:rPr>
              <a:t>Птицы </a:t>
            </a:r>
            <a:r>
              <a:rPr lang="ru-RU" dirty="0">
                <a:effectLst/>
              </a:rPr>
              <a:t>национального парка "Мещера"</a:t>
            </a:r>
            <a:br>
              <a:rPr lang="ru-RU" dirty="0">
                <a:effectLst/>
              </a:rPr>
            </a:br>
            <a:endParaRPr lang="ru-RU" dirty="0"/>
          </a:p>
        </p:txBody>
      </p:sp>
      <p:sp>
        <p:nvSpPr>
          <p:cNvPr id="3" name="Объект 2"/>
          <p:cNvSpPr>
            <a:spLocks noGrp="1"/>
          </p:cNvSpPr>
          <p:nvPr>
            <p:ph idx="1"/>
          </p:nvPr>
        </p:nvSpPr>
        <p:spPr/>
        <p:txBody>
          <a:bodyPr>
            <a:normAutofit fontScale="85000" lnSpcReduction="20000"/>
          </a:bodyPr>
          <a:lstStyle/>
          <a:p>
            <a:pPr algn="just"/>
            <a:r>
              <a:rPr lang="ru-RU" b="1" dirty="0"/>
              <a:t>К числу редких видов птиц парка могут быть отнесены чернозобая гагара, белый аист, серая цапля, выпь, серый гусь, свиязь, большой подорлик, кобчик, обыкновенная пустельга, белая куропатка, серая куропатка, серый журавль, травник, поручейник, большой веретенник, большой кроншнеп, филин, ушастая сова, мохноногий и воробьиный сычи, удод, желна, трехпалый дятел, кедровка. </a:t>
            </a:r>
            <a:endParaRPr lang="ru-RU" b="1" dirty="0" smtClean="0"/>
          </a:p>
          <a:p>
            <a:pPr algn="just"/>
            <a:r>
              <a:rPr lang="ru-RU" b="1" dirty="0" smtClean="0"/>
              <a:t>На </a:t>
            </a:r>
            <a:r>
              <a:rPr lang="ru-RU" b="1" dirty="0"/>
              <a:t>пролете отмечен гусь-</a:t>
            </a:r>
            <a:r>
              <a:rPr lang="ru-RU" b="1" dirty="0" err="1"/>
              <a:t>пискулька</a:t>
            </a:r>
            <a:r>
              <a:rPr lang="ru-RU" b="1" dirty="0"/>
              <a:t>, включенный в Красную книгу Российской Федерации.</a:t>
            </a:r>
          </a:p>
          <a:p>
            <a:endParaRPr lang="ru-RU" dirty="0"/>
          </a:p>
        </p:txBody>
      </p:sp>
    </p:spTree>
    <p:extLst>
      <p:ext uri="{BB962C8B-B14F-4D97-AF65-F5344CB8AC3E}">
        <p14:creationId xmlns:p14="http://schemas.microsoft.com/office/powerpoint/2010/main" xmlns="" val="3515956476"/>
      </p:ext>
    </p:extLst>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Гусь-</a:t>
            </a:r>
            <a:r>
              <a:rPr lang="ru-RU" dirty="0" err="1" smtClean="0"/>
              <a:t>пискулька</a:t>
            </a:r>
            <a:endParaRPr lang="ru-RU"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57200" y="1215905"/>
            <a:ext cx="8229600" cy="3447535"/>
          </a:xfrm>
        </p:spPr>
      </p:pic>
      <p:sp>
        <p:nvSpPr>
          <p:cNvPr id="5" name="Прямоугольник 4"/>
          <p:cNvSpPr/>
          <p:nvPr/>
        </p:nvSpPr>
        <p:spPr>
          <a:xfrm>
            <a:off x="467544" y="4941168"/>
            <a:ext cx="8136904" cy="1631216"/>
          </a:xfrm>
          <a:prstGeom prst="rect">
            <a:avLst/>
          </a:prstGeom>
        </p:spPr>
        <p:txBody>
          <a:bodyPr wrap="square">
            <a:spAutoFit/>
          </a:bodyPr>
          <a:lstStyle/>
          <a:p>
            <a:pPr algn="just"/>
            <a:r>
              <a:rPr lang="ru-RU" sz="2000" b="1" dirty="0" smtClean="0"/>
              <a:t>По </a:t>
            </a:r>
            <a:r>
              <a:rPr lang="ru-RU" sz="2000" b="1" dirty="0"/>
              <a:t>сравнению с голосом </a:t>
            </a:r>
            <a:r>
              <a:rPr lang="ru-RU" sz="2000" b="1" dirty="0" smtClean="0"/>
              <a:t> </a:t>
            </a:r>
            <a:r>
              <a:rPr lang="ru-RU" sz="2000" b="1" dirty="0"/>
              <a:t>гуся голос </a:t>
            </a:r>
            <a:r>
              <a:rPr lang="ru-RU" sz="2000" b="1" dirty="0" err="1"/>
              <a:t>пискульки</a:t>
            </a:r>
            <a:r>
              <a:rPr lang="ru-RU" sz="2000" b="1" dirty="0"/>
              <a:t> значительно звонче, резче и выше, гораздо более писклявый, за что </a:t>
            </a:r>
            <a:r>
              <a:rPr lang="ru-RU" sz="2000" b="1" dirty="0" err="1"/>
              <a:t>пискулька</a:t>
            </a:r>
            <a:r>
              <a:rPr lang="ru-RU" sz="2000" b="1" dirty="0"/>
              <a:t> и получила свое название</a:t>
            </a:r>
            <a:r>
              <a:rPr lang="ru-RU" sz="2000" b="1" dirty="0" smtClean="0"/>
              <a:t>. </a:t>
            </a:r>
            <a:r>
              <a:rPr lang="ru-RU" sz="2000" b="1" dirty="0"/>
              <a:t>Но главное -это крик, который звучит как длинное двух- или трехсложное "</a:t>
            </a:r>
            <a:r>
              <a:rPr lang="ru-RU" sz="2000" b="1" dirty="0" err="1"/>
              <a:t>тю-юу</a:t>
            </a:r>
            <a:r>
              <a:rPr lang="ru-RU" sz="2000" b="1" dirty="0"/>
              <a:t>", "</a:t>
            </a:r>
            <a:r>
              <a:rPr lang="ru-RU" sz="2000" b="1" dirty="0" err="1"/>
              <a:t>тю-юу-юу</a:t>
            </a:r>
            <a:r>
              <a:rPr lang="ru-RU" sz="2000" b="1" dirty="0"/>
              <a:t>". </a:t>
            </a:r>
          </a:p>
        </p:txBody>
      </p:sp>
      <p:pic>
        <p:nvPicPr>
          <p:cNvPr id="3" name="Golosa-ptic-Gus_-piskul_ka---Krasnaya-Kniga---ne-strelyaem33(muzofon.com).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7884368" y="6267584"/>
            <a:ext cx="609600" cy="609600"/>
          </a:xfrm>
          <a:prstGeom prst="rect">
            <a:avLst/>
          </a:prstGeom>
        </p:spPr>
      </p:pic>
    </p:spTree>
    <p:extLst>
      <p:ext uri="{BB962C8B-B14F-4D97-AF65-F5344CB8AC3E}">
        <p14:creationId xmlns:p14="http://schemas.microsoft.com/office/powerpoint/2010/main" xmlns="" val="4176202906"/>
      </p:ext>
    </p:extLst>
  </p:cSld>
  <p:clrMapOvr>
    <a:masterClrMapping/>
  </p:clrMapOvr>
  <p:transition spd="slow" advTm="15000">
    <p:pull/>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115616" y="9952"/>
            <a:ext cx="2088232" cy="639762"/>
          </a:xfrm>
        </p:spPr>
        <p:txBody>
          <a:bodyPr>
            <a:normAutofit/>
          </a:bodyPr>
          <a:lstStyle/>
          <a:p>
            <a:pPr algn="ctr"/>
            <a:r>
              <a:rPr lang="ru-RU" sz="2800" dirty="0" smtClean="0"/>
              <a:t>Филин</a:t>
            </a:r>
            <a:endParaRPr lang="ru-RU" sz="2800" dirty="0"/>
          </a:p>
        </p:txBody>
      </p:sp>
      <p:sp>
        <p:nvSpPr>
          <p:cNvPr id="5" name="Текст 4"/>
          <p:cNvSpPr>
            <a:spLocks noGrp="1"/>
          </p:cNvSpPr>
          <p:nvPr>
            <p:ph type="body" sz="quarter" idx="3"/>
          </p:nvPr>
        </p:nvSpPr>
        <p:spPr>
          <a:xfrm>
            <a:off x="4860032" y="188640"/>
            <a:ext cx="4041775" cy="639762"/>
          </a:xfrm>
        </p:spPr>
        <p:txBody>
          <a:bodyPr>
            <a:normAutofit/>
          </a:bodyPr>
          <a:lstStyle/>
          <a:p>
            <a:r>
              <a:rPr lang="ru-RU" sz="2800" dirty="0" smtClean="0"/>
              <a:t>Большой подорлик</a:t>
            </a:r>
            <a:endParaRPr lang="ru-RU" sz="2800" dirty="0"/>
          </a:p>
        </p:txBody>
      </p:sp>
      <p:sp>
        <p:nvSpPr>
          <p:cNvPr id="9" name="Текст 2"/>
          <p:cNvSpPr txBox="1">
            <a:spLocks/>
          </p:cNvSpPr>
          <p:nvPr/>
        </p:nvSpPr>
        <p:spPr>
          <a:xfrm>
            <a:off x="4355976" y="5532438"/>
            <a:ext cx="3248000"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Tx/>
              <a:buNone/>
              <a:defRPr sz="2400" b="1" kern="1200" baseline="0">
                <a:solidFill>
                  <a:srgbClr val="1C5C90"/>
                </a:solidFill>
                <a:latin typeface="+mn-lt"/>
                <a:ea typeface="+mn-ea"/>
                <a:cs typeface="Segoe UI" pitchFamily="34" charset="0"/>
              </a:defRPr>
            </a:lvl1pPr>
            <a:lvl2pPr marL="457200" indent="0" algn="l" defTabSz="914400" rtl="0" eaLnBrk="1" latinLnBrk="0" hangingPunct="1">
              <a:spcBef>
                <a:spcPct val="20000"/>
              </a:spcBef>
              <a:buFontTx/>
              <a:buNone/>
              <a:defRPr sz="2000" b="1" kern="1200" baseline="0">
                <a:solidFill>
                  <a:srgbClr val="1C5C90"/>
                </a:solidFill>
                <a:latin typeface="+mn-lt"/>
                <a:ea typeface="+mn-ea"/>
                <a:cs typeface="Segoe UI" pitchFamily="34" charset="0"/>
              </a:defRPr>
            </a:lvl2pPr>
            <a:lvl3pPr marL="914400" indent="0" algn="l" defTabSz="914400" rtl="0" eaLnBrk="1" latinLnBrk="0" hangingPunct="1">
              <a:spcBef>
                <a:spcPct val="20000"/>
              </a:spcBef>
              <a:buFontTx/>
              <a:buNone/>
              <a:defRPr sz="1800" b="1" kern="1200" baseline="0">
                <a:solidFill>
                  <a:srgbClr val="1C5C90"/>
                </a:solidFill>
                <a:latin typeface="+mn-lt"/>
                <a:ea typeface="+mn-ea"/>
                <a:cs typeface="Segoe UI" pitchFamily="34" charset="0"/>
              </a:defRPr>
            </a:lvl3pPr>
            <a:lvl4pPr marL="13716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4pPr>
            <a:lvl5pPr marL="18288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5pPr>
            <a:lvl6pPr marL="22860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6pPr>
            <a:lvl7pPr marL="27432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7pPr>
            <a:lvl8pPr marL="32004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8pPr>
            <a:lvl9pPr marL="36576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9pPr>
          </a:lstStyle>
          <a:p>
            <a:pPr algn="ctr"/>
            <a:r>
              <a:rPr lang="ru-RU" sz="2800" dirty="0" smtClean="0"/>
              <a:t>Ушастая сова</a:t>
            </a:r>
            <a:endParaRPr lang="ru-RU" sz="2800" dirty="0"/>
          </a:p>
        </p:txBody>
      </p:sp>
      <p:pic>
        <p:nvPicPr>
          <p:cNvPr id="11" name="Объект 10"/>
          <p:cNvPicPr>
            <a:picLocks noGrp="1" noChangeAspect="1"/>
          </p:cNvPicPr>
          <p:nvPr>
            <p:ph sz="quarter" idx="4"/>
          </p:nvPr>
        </p:nvPicPr>
        <p:blipFill>
          <a:blip r:embed="rId4" cstate="print">
            <a:extLst>
              <a:ext uri="{28A0092B-C50C-407E-A947-70E740481C1C}">
                <a14:useLocalDpi xmlns:a14="http://schemas.microsoft.com/office/drawing/2010/main" xmlns="" val="0"/>
              </a:ext>
            </a:extLst>
          </a:blip>
          <a:stretch>
            <a:fillRect/>
          </a:stretch>
        </p:blipFill>
        <p:spPr>
          <a:xfrm>
            <a:off x="395536" y="692696"/>
            <a:ext cx="4041775" cy="2646099"/>
          </a:xfrm>
          <a:prstGeom prst="rect">
            <a:avLst/>
          </a:prstGeom>
          <a:ln>
            <a:noFill/>
          </a:ln>
          <a:effectLst>
            <a:softEdge rad="112500"/>
          </a:effectLst>
        </p:spPr>
      </p:pic>
      <p:pic>
        <p:nvPicPr>
          <p:cNvPr id="13" name="Объект 12"/>
          <p:cNvPicPr>
            <a:picLocks noGrp="1" noChangeAspect="1"/>
          </p:cNvPicPr>
          <p:nvPr>
            <p:ph sz="half" idx="2"/>
          </p:nvPr>
        </p:nvPicPr>
        <p:blipFill rotWithShape="1">
          <a:blip r:embed="rId5" cstate="print">
            <a:extLst>
              <a:ext uri="{28A0092B-C50C-407E-A947-70E740481C1C}">
                <a14:useLocalDpi xmlns:a14="http://schemas.microsoft.com/office/drawing/2010/main" xmlns="" val="0"/>
              </a:ext>
            </a:extLst>
          </a:blip>
          <a:srcRect l="3205" t="4148" r="1361" b="4788"/>
          <a:stretch/>
        </p:blipFill>
        <p:spPr>
          <a:xfrm>
            <a:off x="381000" y="3611880"/>
            <a:ext cx="3855720" cy="292608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076056" y="834078"/>
            <a:ext cx="3475434" cy="4303290"/>
          </a:xfrm>
          <a:prstGeom prst="rect">
            <a:avLst/>
          </a:prstGeom>
          <a:ln>
            <a:noFill/>
          </a:ln>
          <a:effectLst>
            <a:softEdge rad="112500"/>
          </a:effectLst>
        </p:spPr>
      </p:pic>
      <p:pic>
        <p:nvPicPr>
          <p:cNvPr id="15" name="Golosa-ptic-Ushastaya-sova(muzofon.com).mp3">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4466456" y="6172200"/>
            <a:ext cx="609600" cy="609600"/>
          </a:xfrm>
          <a:prstGeom prst="rect">
            <a:avLst/>
          </a:prstGeom>
        </p:spPr>
      </p:pic>
      <p:pic>
        <p:nvPicPr>
          <p:cNvPr id="16" name="Filin-Bubo-bubo-Penie(muzofon.com).mp3">
            <a:hlinkClick r:id="" action="ppaction://media"/>
          </p:cNvPr>
          <p:cNvPicPr>
            <a:picLocks noChangeAspect="1"/>
          </p:cNvPicPr>
          <p:nvPr>
            <a:audioFile r:link="rId2"/>
            <p:extLst>
              <p:ext uri="{DAA4B4D4-6D71-4841-9C94-3DE7FCFB9230}">
                <p14:media xmlns:p14="http://schemas.microsoft.com/office/powerpoint/2010/main" xmlns="" r:embed="rId9"/>
              </p:ext>
            </p:extLst>
          </p:nvPr>
        </p:nvPicPr>
        <p:blipFill>
          <a:blip r:embed="rId8" cstate="print"/>
          <a:stretch>
            <a:fillRect/>
          </a:stretch>
        </p:blipFill>
        <p:spPr>
          <a:xfrm>
            <a:off x="323528" y="191334"/>
            <a:ext cx="609600" cy="609600"/>
          </a:xfrm>
          <a:prstGeom prst="rect">
            <a:avLst/>
          </a:prstGeom>
        </p:spPr>
      </p:pic>
    </p:spTree>
    <p:extLst>
      <p:ext uri="{BB962C8B-B14F-4D97-AF65-F5344CB8AC3E}">
        <p14:creationId xmlns:p14="http://schemas.microsoft.com/office/powerpoint/2010/main" xmlns="" val="258571732"/>
      </p:ext>
    </p:extLst>
  </p:cSld>
  <p:clrMapOvr>
    <a:masterClrMapping/>
  </p:clrMapOvr>
  <p:transition spd="slow" advTm="15000">
    <p:pull/>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93" fill="hold"/>
                                        <p:tgtEl>
                                          <p:spTgt spid="15"/>
                                        </p:tgtEl>
                                      </p:cBhvr>
                                    </p:cmd>
                                  </p:childTnLst>
                                </p:cTn>
                              </p:par>
                            </p:childTnLst>
                          </p:cTn>
                        </p:par>
                      </p:childTnLst>
                    </p:cTn>
                  </p:par>
                </p:childTnLst>
              </p:cTn>
              <p:nextCondLst>
                <p:cond evt="onClick" delay="0">
                  <p:tgtEl>
                    <p:spTgt spid="15"/>
                  </p:tgtEl>
                </p:cond>
              </p:nextCondLst>
            </p:seq>
            <p:audio>
              <p:cMediaNode vol="80000">
                <p:cTn id="7" fill="hold" display="0">
                  <p:stCondLst>
                    <p:cond delay="indefinite"/>
                  </p:stCondLst>
                  <p:endCondLst>
                    <p:cond evt="onStopAudio" delay="0">
                      <p:tgtEl>
                        <p:sldTgt/>
                      </p:tgtEl>
                    </p:cond>
                  </p:endCondLst>
                </p:cTn>
                <p:tgtEl>
                  <p:spTgt spid="15"/>
                </p:tgtEl>
              </p:cMediaNode>
            </p:audi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265" fill="hold"/>
                                        <p:tgtEl>
                                          <p:spTgt spid="16"/>
                                        </p:tgtEl>
                                      </p:cBhvr>
                                    </p:cmd>
                                  </p:childTnLst>
                                </p:cTn>
                              </p:par>
                            </p:childTnLst>
                          </p:cTn>
                        </p:par>
                      </p:childTnLst>
                    </p:cTn>
                  </p:par>
                </p:childTnLst>
              </p:cTn>
              <p:nextCondLst>
                <p:cond evt="onClick" delay="0">
                  <p:tgtEl>
                    <p:spTgt spid="16"/>
                  </p:tgtEl>
                </p:cond>
              </p:nextCondLst>
            </p:seq>
            <p:audio>
              <p:cMediaNode vol="80000">
                <p:cTn id="13"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115616" y="9952"/>
            <a:ext cx="2088232" cy="639762"/>
          </a:xfrm>
        </p:spPr>
        <p:txBody>
          <a:bodyPr>
            <a:normAutofit/>
          </a:bodyPr>
          <a:lstStyle/>
          <a:p>
            <a:pPr algn="ctr"/>
            <a:r>
              <a:rPr lang="ru-RU" sz="2800" dirty="0" smtClean="0"/>
              <a:t>Удод</a:t>
            </a:r>
            <a:endParaRPr lang="ru-RU" sz="2800" dirty="0"/>
          </a:p>
        </p:txBody>
      </p:sp>
      <p:pic>
        <p:nvPicPr>
          <p:cNvPr id="2" name="Объект 1"/>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251520" y="764704"/>
            <a:ext cx="3744416" cy="2919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Текст 4"/>
          <p:cNvSpPr>
            <a:spLocks noGrp="1"/>
          </p:cNvSpPr>
          <p:nvPr>
            <p:ph type="body" sz="quarter" idx="3"/>
          </p:nvPr>
        </p:nvSpPr>
        <p:spPr>
          <a:xfrm>
            <a:off x="4860032" y="188640"/>
            <a:ext cx="4041775" cy="639762"/>
          </a:xfrm>
        </p:spPr>
        <p:txBody>
          <a:bodyPr>
            <a:normAutofit/>
          </a:bodyPr>
          <a:lstStyle/>
          <a:p>
            <a:r>
              <a:rPr lang="ru-RU" sz="2800" dirty="0" smtClean="0"/>
              <a:t>Большой веретенник</a:t>
            </a:r>
            <a:endParaRPr lang="ru-RU" sz="2800" dirty="0"/>
          </a:p>
        </p:txBody>
      </p:sp>
      <p:pic>
        <p:nvPicPr>
          <p:cNvPr id="7" name="Объект 6"/>
          <p:cNvPicPr>
            <a:picLocks noGrp="1" noChangeAspect="1"/>
          </p:cNvPicPr>
          <p:nvPr>
            <p:ph sz="quarter" idx="4"/>
          </p:nvPr>
        </p:nvPicPr>
        <p:blipFill>
          <a:blip r:embed="rId4" cstate="print">
            <a:extLst>
              <a:ext uri="{28A0092B-C50C-407E-A947-70E740481C1C}">
                <a14:useLocalDpi xmlns:a14="http://schemas.microsoft.com/office/drawing/2010/main" xmlns="" val="0"/>
              </a:ext>
            </a:extLst>
          </a:blip>
          <a:stretch>
            <a:fillRect/>
          </a:stretch>
        </p:blipFill>
        <p:spPr>
          <a:xfrm>
            <a:off x="4932040" y="836713"/>
            <a:ext cx="3816424" cy="2775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059832" y="3735695"/>
            <a:ext cx="381000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Текст 2"/>
          <p:cNvSpPr txBox="1">
            <a:spLocks/>
          </p:cNvSpPr>
          <p:nvPr/>
        </p:nvSpPr>
        <p:spPr>
          <a:xfrm>
            <a:off x="179512" y="4945534"/>
            <a:ext cx="2664296"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Tx/>
              <a:buNone/>
              <a:defRPr sz="2400" b="1" kern="1200" baseline="0">
                <a:solidFill>
                  <a:srgbClr val="1C5C90"/>
                </a:solidFill>
                <a:latin typeface="+mn-lt"/>
                <a:ea typeface="+mn-ea"/>
                <a:cs typeface="Segoe UI" pitchFamily="34" charset="0"/>
              </a:defRPr>
            </a:lvl1pPr>
            <a:lvl2pPr marL="457200" indent="0" algn="l" defTabSz="914400" rtl="0" eaLnBrk="1" latinLnBrk="0" hangingPunct="1">
              <a:spcBef>
                <a:spcPct val="20000"/>
              </a:spcBef>
              <a:buFontTx/>
              <a:buNone/>
              <a:defRPr sz="2000" b="1" kern="1200" baseline="0">
                <a:solidFill>
                  <a:srgbClr val="1C5C90"/>
                </a:solidFill>
                <a:latin typeface="+mn-lt"/>
                <a:ea typeface="+mn-ea"/>
                <a:cs typeface="Segoe UI" pitchFamily="34" charset="0"/>
              </a:defRPr>
            </a:lvl2pPr>
            <a:lvl3pPr marL="914400" indent="0" algn="l" defTabSz="914400" rtl="0" eaLnBrk="1" latinLnBrk="0" hangingPunct="1">
              <a:spcBef>
                <a:spcPct val="20000"/>
              </a:spcBef>
              <a:buFontTx/>
              <a:buNone/>
              <a:defRPr sz="1800" b="1" kern="1200" baseline="0">
                <a:solidFill>
                  <a:srgbClr val="1C5C90"/>
                </a:solidFill>
                <a:latin typeface="+mn-lt"/>
                <a:ea typeface="+mn-ea"/>
                <a:cs typeface="Segoe UI" pitchFamily="34" charset="0"/>
              </a:defRPr>
            </a:lvl3pPr>
            <a:lvl4pPr marL="13716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4pPr>
            <a:lvl5pPr marL="18288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5pPr>
            <a:lvl6pPr marL="22860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6pPr>
            <a:lvl7pPr marL="27432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7pPr>
            <a:lvl8pPr marL="32004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8pPr>
            <a:lvl9pPr marL="36576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9pPr>
          </a:lstStyle>
          <a:p>
            <a:pPr algn="ctr"/>
            <a:r>
              <a:rPr lang="ru-RU" sz="2800" dirty="0" smtClean="0"/>
              <a:t>Серая цапля</a:t>
            </a:r>
            <a:endParaRPr lang="ru-RU" sz="2800" dirty="0"/>
          </a:p>
        </p:txBody>
      </p:sp>
      <p:pic>
        <p:nvPicPr>
          <p:cNvPr id="10" name="Golosa-ptic-Udod-(muzofon.com).mp3">
            <a:hlinkClick r:id="" action="ppaction://media"/>
          </p:cNvPr>
          <p:cNvPicPr>
            <a:picLocks noChangeAspect="1"/>
          </p:cNvPicPr>
          <p:nvPr>
            <a:audioFile r:link="rId1"/>
            <p:extLst>
              <p:ext uri="{DAA4B4D4-6D71-4841-9C94-3DE7FCFB9230}">
                <p14:media xmlns:p14="http://schemas.microsoft.com/office/powerpoint/2010/main" xmlns="" r:embed="rId6"/>
              </p:ext>
            </p:extLst>
          </p:nvPr>
        </p:nvPicPr>
        <p:blipFill>
          <a:blip r:embed="rId7" cstate="print"/>
          <a:stretch>
            <a:fillRect/>
          </a:stretch>
        </p:blipFill>
        <p:spPr>
          <a:xfrm>
            <a:off x="467544" y="188640"/>
            <a:ext cx="609600" cy="609600"/>
          </a:xfrm>
          <a:prstGeom prst="rect">
            <a:avLst/>
          </a:prstGeom>
        </p:spPr>
      </p:pic>
    </p:spTree>
    <p:extLst>
      <p:ext uri="{BB962C8B-B14F-4D97-AF65-F5344CB8AC3E}">
        <p14:creationId xmlns:p14="http://schemas.microsoft.com/office/powerpoint/2010/main" xmlns="" val="604639617"/>
      </p:ext>
    </p:extLst>
  </p:cSld>
  <p:clrMapOvr>
    <a:masterClrMapping/>
  </p:clrMapOvr>
  <p:transition spd="slow" advTm="15000">
    <p:pull/>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42"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755576" y="260648"/>
            <a:ext cx="2664296" cy="639762"/>
          </a:xfrm>
        </p:spPr>
        <p:txBody>
          <a:bodyPr>
            <a:normAutofit/>
          </a:bodyPr>
          <a:lstStyle/>
          <a:p>
            <a:r>
              <a:rPr lang="ru-RU" sz="2800" dirty="0" smtClean="0"/>
              <a:t>Поручейник</a:t>
            </a:r>
            <a:endParaRPr lang="ru-RU" sz="2800" dirty="0"/>
          </a:p>
        </p:txBody>
      </p:sp>
      <p:pic>
        <p:nvPicPr>
          <p:cNvPr id="9" name="Объект 8"/>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179512" y="836712"/>
            <a:ext cx="3888432" cy="2836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Текст 6"/>
          <p:cNvSpPr>
            <a:spLocks noGrp="1"/>
          </p:cNvSpPr>
          <p:nvPr>
            <p:ph type="body" sz="quarter" idx="3"/>
          </p:nvPr>
        </p:nvSpPr>
        <p:spPr>
          <a:xfrm>
            <a:off x="4716016" y="260648"/>
            <a:ext cx="4041775" cy="639762"/>
          </a:xfrm>
        </p:spPr>
        <p:txBody>
          <a:bodyPr>
            <a:normAutofit/>
          </a:bodyPr>
          <a:lstStyle/>
          <a:p>
            <a:r>
              <a:rPr lang="ru-RU" sz="2800" dirty="0" smtClean="0"/>
              <a:t>Чернозобая гагара</a:t>
            </a:r>
            <a:endParaRPr lang="ru-RU" sz="2800" dirty="0"/>
          </a:p>
        </p:txBody>
      </p:sp>
      <p:pic>
        <p:nvPicPr>
          <p:cNvPr id="10" name="Объект 9"/>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4560752" y="836712"/>
            <a:ext cx="4197039"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Рисунок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59833" y="3860265"/>
            <a:ext cx="3960440" cy="29128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Текст 6"/>
          <p:cNvSpPr txBox="1">
            <a:spLocks/>
          </p:cNvSpPr>
          <p:nvPr/>
        </p:nvSpPr>
        <p:spPr>
          <a:xfrm>
            <a:off x="251521" y="4996834"/>
            <a:ext cx="2808312" cy="63976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Tx/>
              <a:buNone/>
              <a:defRPr sz="2400" b="1" kern="1200" baseline="0">
                <a:solidFill>
                  <a:srgbClr val="3A927D"/>
                </a:solidFill>
                <a:latin typeface="+mn-lt"/>
                <a:ea typeface="+mn-ea"/>
                <a:cs typeface="Segoe UI" pitchFamily="34" charset="0"/>
              </a:defRPr>
            </a:lvl1pPr>
            <a:lvl2pPr marL="457200" indent="0" algn="l" defTabSz="914400" rtl="0" eaLnBrk="1" latinLnBrk="0" hangingPunct="1">
              <a:spcBef>
                <a:spcPct val="20000"/>
              </a:spcBef>
              <a:buFontTx/>
              <a:buNone/>
              <a:defRPr sz="2000" b="1" kern="1200" baseline="0">
                <a:solidFill>
                  <a:srgbClr val="1C5C90"/>
                </a:solidFill>
                <a:latin typeface="+mn-lt"/>
                <a:ea typeface="+mn-ea"/>
                <a:cs typeface="Segoe UI" pitchFamily="34" charset="0"/>
              </a:defRPr>
            </a:lvl2pPr>
            <a:lvl3pPr marL="914400" indent="0" algn="l" defTabSz="914400" rtl="0" eaLnBrk="1" latinLnBrk="0" hangingPunct="1">
              <a:spcBef>
                <a:spcPct val="20000"/>
              </a:spcBef>
              <a:buFontTx/>
              <a:buNone/>
              <a:defRPr sz="1800" b="1" kern="1200" baseline="0">
                <a:solidFill>
                  <a:srgbClr val="1C5C90"/>
                </a:solidFill>
                <a:latin typeface="+mn-lt"/>
                <a:ea typeface="+mn-ea"/>
                <a:cs typeface="Segoe UI" pitchFamily="34" charset="0"/>
              </a:defRPr>
            </a:lvl3pPr>
            <a:lvl4pPr marL="13716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4pPr>
            <a:lvl5pPr marL="1828800" indent="0" algn="l" defTabSz="914400" rtl="0" eaLnBrk="1" latinLnBrk="0" hangingPunct="1">
              <a:spcBef>
                <a:spcPct val="20000"/>
              </a:spcBef>
              <a:buFontTx/>
              <a:buNone/>
              <a:defRPr sz="1600" b="1" kern="1200" baseline="0">
                <a:solidFill>
                  <a:srgbClr val="1C5C90"/>
                </a:solidFill>
                <a:latin typeface="+mn-lt"/>
                <a:ea typeface="+mn-ea"/>
                <a:cs typeface="Segoe UI" pitchFamily="34" charset="0"/>
              </a:defRPr>
            </a:lvl5pPr>
            <a:lvl6pPr marL="22860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6pPr>
            <a:lvl7pPr marL="27432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7pPr>
            <a:lvl8pPr marL="32004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8pPr>
            <a:lvl9pPr marL="3657600" indent="0" algn="l" defTabSz="914400" rtl="0" eaLnBrk="1" latinLnBrk="0" hangingPunct="1">
              <a:spcBef>
                <a:spcPct val="20000"/>
              </a:spcBef>
              <a:buFontTx/>
              <a:buNone/>
              <a:defRPr sz="1600" b="1" kern="1200">
                <a:solidFill>
                  <a:srgbClr val="164770"/>
                </a:solidFill>
                <a:latin typeface="Segoe UI" pitchFamily="34" charset="0"/>
                <a:ea typeface="+mn-ea"/>
                <a:cs typeface="Segoe UI" pitchFamily="34" charset="0"/>
              </a:defRPr>
            </a:lvl9pPr>
          </a:lstStyle>
          <a:p>
            <a:pPr algn="ctr"/>
            <a:r>
              <a:rPr lang="ru-RU" sz="2800" dirty="0" smtClean="0"/>
              <a:t>Большой </a:t>
            </a:r>
          </a:p>
          <a:p>
            <a:pPr algn="ctr"/>
            <a:r>
              <a:rPr lang="ru-RU" sz="2800" dirty="0" smtClean="0"/>
              <a:t>кроншнеп</a:t>
            </a:r>
            <a:endParaRPr lang="ru-RU" sz="2800" dirty="0"/>
          </a:p>
        </p:txBody>
      </p:sp>
    </p:spTree>
    <p:extLst>
      <p:ext uri="{BB962C8B-B14F-4D97-AF65-F5344CB8AC3E}">
        <p14:creationId xmlns:p14="http://schemas.microsoft.com/office/powerpoint/2010/main" xmlns="" val="4283660104"/>
      </p:ext>
    </p:extLst>
  </p:cSld>
  <p:clrMapOvr>
    <a:masterClrMapping/>
  </p:clrMapOvr>
  <p:transition spd="slow" advTm="1500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СПАСИБО ЗА ВНИМАНИЕ</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57415" y="1600200"/>
            <a:ext cx="6029170" cy="452596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3850490771"/>
      </p:ext>
    </p:extLst>
  </p:cSld>
  <p:clrMapOvr>
    <a:masterClrMapping/>
  </p:clrMapOvr>
  <p:transition spd="slow" advTm="15000">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p:txBody>
          <a:bodyPr/>
          <a:lstStyle/>
          <a:p>
            <a:endParaRPr lang="ru-RU"/>
          </a:p>
        </p:txBody>
      </p:sp>
      <p:pic>
        <p:nvPicPr>
          <p:cNvPr id="8" name="Picture 3" descr="C:\Documents and Settings\Admin\Рабочий стол\4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81125" y="1628800"/>
            <a:ext cx="6381750" cy="46863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Заголовок 1"/>
          <p:cNvSpPr>
            <a:spLocks noGrp="1"/>
          </p:cNvSpPr>
          <p:nvPr>
            <p:ph type="ctrTitle"/>
          </p:nvPr>
        </p:nvSpPr>
        <p:spPr>
          <a:xfrm>
            <a:off x="576672" y="185103"/>
            <a:ext cx="8387816" cy="1470025"/>
          </a:xfrm>
        </p:spPr>
        <p:txBody>
          <a:bodyPr>
            <a:normAutofit/>
          </a:bodyPr>
          <a:lstStyle/>
          <a:p>
            <a:r>
              <a:rPr lang="ru-RU" sz="4000" dirty="0" smtClean="0">
                <a:solidFill>
                  <a:srgbClr val="006666"/>
                </a:solidFill>
              </a:rPr>
              <a:t>Птицы Владимирской области</a:t>
            </a:r>
            <a:endParaRPr lang="ru-RU" sz="4000" dirty="0">
              <a:solidFill>
                <a:srgbClr val="006666"/>
              </a:solidFill>
            </a:endParaRPr>
          </a:p>
        </p:txBody>
      </p:sp>
    </p:spTree>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95536" y="548680"/>
            <a:ext cx="8229600" cy="2376264"/>
          </a:xfrm>
        </p:spPr>
        <p:txBody>
          <a:bodyPr>
            <a:normAutofit fontScale="90000"/>
          </a:bodyPr>
          <a:lstStyle/>
          <a:p>
            <a:r>
              <a:rPr lang="ru-RU" sz="3600" dirty="0">
                <a:solidFill>
                  <a:schemeClr val="tx2">
                    <a:lumMod val="50000"/>
                  </a:schemeClr>
                </a:solidFill>
                <a:effectLst/>
              </a:rPr>
              <a:t>Мир птиц во Владимирской области очень разнообразен. </a:t>
            </a:r>
            <a:r>
              <a:rPr lang="ru-RU" sz="3600" dirty="0" smtClean="0">
                <a:solidFill>
                  <a:schemeClr val="tx2">
                    <a:lumMod val="50000"/>
                  </a:schemeClr>
                </a:solidFill>
                <a:effectLst/>
              </a:rPr>
              <a:t/>
            </a:r>
            <a:br>
              <a:rPr lang="ru-RU" sz="3600" dirty="0" smtClean="0">
                <a:solidFill>
                  <a:schemeClr val="tx2">
                    <a:lumMod val="50000"/>
                  </a:schemeClr>
                </a:solidFill>
                <a:effectLst/>
              </a:rPr>
            </a:br>
            <a:r>
              <a:rPr lang="ru-RU" sz="3600" dirty="0" smtClean="0">
                <a:solidFill>
                  <a:schemeClr val="tx2">
                    <a:lumMod val="50000"/>
                  </a:schemeClr>
                </a:solidFill>
                <a:effectLst/>
              </a:rPr>
              <a:t>В </a:t>
            </a:r>
            <a:r>
              <a:rPr lang="ru-RU" sz="3600" dirty="0">
                <a:solidFill>
                  <a:schemeClr val="tx2">
                    <a:lumMod val="50000"/>
                  </a:schemeClr>
                </a:solidFill>
                <a:effectLst/>
              </a:rPr>
              <a:t>настоящее время насчитывается примерно 252 вида птиц.</a:t>
            </a:r>
            <a:br>
              <a:rPr lang="ru-RU" sz="3600" dirty="0">
                <a:solidFill>
                  <a:schemeClr val="tx2">
                    <a:lumMod val="50000"/>
                  </a:schemeClr>
                </a:solidFill>
                <a:effectLst/>
              </a:rPr>
            </a:br>
            <a:endParaRPr lang="ru-RU" sz="3600" dirty="0">
              <a:solidFill>
                <a:schemeClr val="tx2">
                  <a:lumMod val="50000"/>
                </a:schemeClr>
              </a:solidFill>
            </a:endParaRPr>
          </a:p>
        </p:txBody>
      </p:sp>
      <p:pic>
        <p:nvPicPr>
          <p:cNvPr id="1028" name="Picture 4" descr="C:\Documents and Settings\Admin\Рабочий стол\b_73_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056" y="2780928"/>
            <a:ext cx="3309317" cy="347448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Documents and Settings\Admin\Рабочий стол\34822705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3568" y="3025417"/>
            <a:ext cx="4034780" cy="298550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slow" advTm="15000">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Сойка</a:t>
            </a:r>
            <a:endParaRPr lang="ru-RU" dirty="0"/>
          </a:p>
        </p:txBody>
      </p:sp>
      <p:sp>
        <p:nvSpPr>
          <p:cNvPr id="4" name="Объект 3"/>
          <p:cNvSpPr>
            <a:spLocks noGrp="1"/>
          </p:cNvSpPr>
          <p:nvPr>
            <p:ph sz="half" idx="2"/>
          </p:nvPr>
        </p:nvSpPr>
        <p:spPr>
          <a:xfrm>
            <a:off x="323528" y="4581129"/>
            <a:ext cx="7488832" cy="1368152"/>
          </a:xfrm>
        </p:spPr>
        <p:txBody>
          <a:bodyPr>
            <a:normAutofit fontScale="77500" lnSpcReduction="20000"/>
          </a:bodyPr>
          <a:lstStyle/>
          <a:p>
            <a:r>
              <a:rPr lang="ru-RU" b="1" i="1" dirty="0"/>
              <a:t>Типичная лесная птица величиной мельче вороны  </a:t>
            </a:r>
            <a:r>
              <a:rPr lang="ru-RU" b="1" i="1" dirty="0" err="1"/>
              <a:t>буровато</a:t>
            </a:r>
            <a:r>
              <a:rPr lang="ru-RU" b="1" i="1" dirty="0"/>
              <a:t>-серой окраски с коротким круглым хохлом. Крылья, хвост и "усы" черные, горло, надхвостье и пятна на крыльях белые.  </a:t>
            </a:r>
            <a:endParaRPr lang="ru-RU" dirty="0"/>
          </a:p>
        </p:txBody>
      </p:sp>
      <p:pic>
        <p:nvPicPr>
          <p:cNvPr id="5" name="Объект 4" descr="http://www.openclass.ru/sites/default/files/ckeditor/107869/images/DSC_7386(3).JPG"/>
          <p:cNvPicPr>
            <a:picLocks noGrp="1"/>
          </p:cNvPicPr>
          <p:nvPr>
            <p:ph sz="half" idx="1"/>
          </p:nvPr>
        </p:nvPicPr>
        <p:blipFill>
          <a:blip r:embed="rId2" cstate="print"/>
          <a:srcRect/>
          <a:stretch>
            <a:fillRect/>
          </a:stretch>
        </p:blipFill>
        <p:spPr bwMode="auto">
          <a:xfrm>
            <a:off x="755576" y="1700808"/>
            <a:ext cx="2880320" cy="2664296"/>
          </a:xfrm>
          <a:prstGeom prst="rect">
            <a:avLst/>
          </a:prstGeom>
          <a:noFill/>
          <a:ln w="9525">
            <a:noFill/>
            <a:miter lim="800000"/>
            <a:headEnd/>
            <a:tailEnd/>
          </a:ln>
        </p:spPr>
      </p:pic>
      <p:pic>
        <p:nvPicPr>
          <p:cNvPr id="6" name="Рисунок 5" descr="http://www.openclass.ru/sites/default/files/ckeditor/107869/images/%D1%81%D0%BE%D0%B9%D0%BA%D0%B0%202485334.jpg"/>
          <p:cNvPicPr/>
          <p:nvPr/>
        </p:nvPicPr>
        <p:blipFill>
          <a:blip r:embed="rId3" cstate="print"/>
          <a:srcRect/>
          <a:stretch>
            <a:fillRect/>
          </a:stretch>
        </p:blipFill>
        <p:spPr bwMode="auto">
          <a:xfrm>
            <a:off x="4164035" y="1700808"/>
            <a:ext cx="3189734" cy="2597844"/>
          </a:xfrm>
          <a:prstGeom prst="rect">
            <a:avLst/>
          </a:prstGeom>
          <a:noFill/>
          <a:ln w="9525">
            <a:noFill/>
            <a:miter lim="800000"/>
            <a:headEnd/>
            <a:tailEnd/>
          </a:ln>
        </p:spPr>
      </p:pic>
    </p:spTree>
    <p:extLst>
      <p:ext uri="{BB962C8B-B14F-4D97-AF65-F5344CB8AC3E}">
        <p14:creationId xmlns:p14="http://schemas.microsoft.com/office/powerpoint/2010/main" xmlns="" val="1004604845"/>
      </p:ext>
    </p:extLst>
  </p:cSld>
  <p:clrMapOvr>
    <a:masterClrMapping/>
  </p:clrMapOvr>
  <p:transition spd="slow" advTm="15000">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733054"/>
          </a:xfrm>
        </p:spPr>
        <p:txBody>
          <a:bodyPr>
            <a:normAutofit/>
          </a:bodyPr>
          <a:lstStyle/>
          <a:p>
            <a:r>
              <a:rPr lang="ru-RU" sz="3200" dirty="0">
                <a:effectLst/>
              </a:rPr>
              <a:t>Постоянно обитают 92 вида (воробьи, рябчики, глухари, синицы, тетерева, голуби, вороны, галки, сороки, дятел). </a:t>
            </a:r>
            <a:endParaRPr lang="ru-RU" sz="3200" dirty="0"/>
          </a:p>
        </p:txBody>
      </p:sp>
      <p:pic>
        <p:nvPicPr>
          <p:cNvPr id="2050" name="Picture 2" descr="C:\Documents and Settings\Admin\Рабочий стол\41.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00610" y="1988840"/>
            <a:ext cx="5601151" cy="418336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Golosa+ptic+-+Gluhar_.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395536" y="6172200"/>
            <a:ext cx="609600" cy="609600"/>
          </a:xfrm>
          <a:prstGeom prst="rect">
            <a:avLst/>
          </a:prstGeom>
        </p:spPr>
      </p:pic>
      <p:sp>
        <p:nvSpPr>
          <p:cNvPr id="4" name="Прямоугольник 3"/>
          <p:cNvSpPr/>
          <p:nvPr/>
        </p:nvSpPr>
        <p:spPr>
          <a:xfrm>
            <a:off x="3779912" y="6296980"/>
            <a:ext cx="2016224"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b="1" dirty="0" smtClean="0">
                <a:solidFill>
                  <a:schemeClr val="bg2">
                    <a:lumMod val="10000"/>
                  </a:schemeClr>
                </a:solidFill>
              </a:rPr>
              <a:t>Глухарь</a:t>
            </a:r>
            <a:endParaRPr lang="ru-RU" sz="3600" b="1" dirty="0">
              <a:solidFill>
                <a:schemeClr val="bg2">
                  <a:lumMod val="10000"/>
                </a:schemeClr>
              </a:solidFill>
            </a:endParaRPr>
          </a:p>
        </p:txBody>
      </p:sp>
    </p:spTree>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5185360"/>
            <a:ext cx="5400600" cy="1215008"/>
          </a:xfrm>
        </p:spPr>
        <p:txBody>
          <a:bodyPr>
            <a:normAutofit/>
          </a:bodyPr>
          <a:lstStyle/>
          <a:p>
            <a:r>
              <a:rPr lang="ru-RU" sz="4000" dirty="0" smtClean="0">
                <a:solidFill>
                  <a:schemeClr val="bg2">
                    <a:lumMod val="10000"/>
                  </a:schemeClr>
                </a:solidFill>
              </a:rPr>
              <a:t>Дятел</a:t>
            </a:r>
            <a:endParaRPr lang="ru-RU" sz="4000" dirty="0">
              <a:solidFill>
                <a:schemeClr val="bg2">
                  <a:lumMod val="10000"/>
                </a:schemeClr>
              </a:solidFill>
            </a:endParaRPr>
          </a:p>
        </p:txBody>
      </p:sp>
      <p:pic>
        <p:nvPicPr>
          <p:cNvPr id="1026" name="Picture 2" descr="C:\Documents and Settings\Admin\Рабочий стол\dyatel.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37184" y="332656"/>
            <a:ext cx="6287576" cy="4715682"/>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Dyatel_dolbit.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27584" y="5805264"/>
            <a:ext cx="609600" cy="609600"/>
          </a:xfrm>
          <a:prstGeom prst="rect">
            <a:avLst/>
          </a:prstGeom>
        </p:spPr>
      </p:pic>
    </p:spTree>
    <p:extLst>
      <p:ext uri="{BB962C8B-B14F-4D97-AF65-F5344CB8AC3E}">
        <p14:creationId xmlns:p14="http://schemas.microsoft.com/office/powerpoint/2010/main" xmlns="" val="1634999187"/>
      </p:ext>
    </p:extLst>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25144"/>
            <a:ext cx="8229600" cy="1440160"/>
          </a:xfrm>
        </p:spPr>
        <p:txBody>
          <a:bodyPr>
            <a:normAutofit fontScale="90000"/>
          </a:bodyPr>
          <a:lstStyle/>
          <a:p>
            <a:r>
              <a:rPr lang="ru-RU" dirty="0" smtClean="0"/>
              <a:t>Сорока</a:t>
            </a:r>
            <a:br>
              <a:rPr lang="ru-RU" dirty="0" smtClean="0"/>
            </a:br>
            <a:r>
              <a:rPr lang="ru-RU" sz="1600" i="1" dirty="0">
                <a:effectLst/>
              </a:rPr>
              <a:t>Обыкновенные сороки являются оседлыми птицами. Они обитают в небольших лесах, парках, садах, рощах. </a:t>
            </a:r>
            <a:r>
              <a:rPr lang="ru-RU" sz="1600" i="1" dirty="0" err="1">
                <a:effectLst/>
              </a:rPr>
              <a:t>Често</a:t>
            </a:r>
            <a:r>
              <a:rPr lang="ru-RU" sz="1600" i="1" dirty="0">
                <a:effectLst/>
              </a:rPr>
              <a:t> можно их </a:t>
            </a:r>
            <a:r>
              <a:rPr lang="ru-RU" sz="1600" i="1" dirty="0" err="1">
                <a:effectLst/>
              </a:rPr>
              <a:t>встерить</a:t>
            </a:r>
            <a:r>
              <a:rPr lang="ru-RU" sz="1600" i="1" dirty="0">
                <a:effectLst/>
              </a:rPr>
              <a:t> неподалеку от человеческого жилья. Они могут достигать длины примерно 51 см. Размах крыльев составляет около 90 см.</a:t>
            </a:r>
            <a:endParaRPr lang="ru-RU" sz="1600" dirty="0"/>
          </a:p>
        </p:txBody>
      </p:sp>
      <p:pic>
        <p:nvPicPr>
          <p:cNvPr id="2050" name="Picture 2" descr="C:\Documents and Settings\Admin\Рабочий стол\64230675_3813IMG_5018b.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47664" y="404664"/>
            <a:ext cx="6192688" cy="420218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Soroka.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567800" y="6017448"/>
            <a:ext cx="609600" cy="609600"/>
          </a:xfrm>
          <a:prstGeom prst="rect">
            <a:avLst/>
          </a:prstGeom>
        </p:spPr>
      </p:pic>
    </p:spTree>
    <p:extLst>
      <p:ext uri="{BB962C8B-B14F-4D97-AF65-F5344CB8AC3E}">
        <p14:creationId xmlns:p14="http://schemas.microsoft.com/office/powerpoint/2010/main" xmlns="" val="1069975660"/>
      </p:ext>
    </p:extLst>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Угадай, кто так поёт?</a:t>
            </a:r>
            <a:endParaRPr lang="ru-RU" dirty="0"/>
          </a:p>
        </p:txBody>
      </p:sp>
      <p:pic>
        <p:nvPicPr>
          <p:cNvPr id="4" name="Sinicca.mp3">
            <a:hlinkClick r:id="" action="ppaction://media"/>
          </p:cNvPr>
          <p:cNvPicPr>
            <a:picLocks noGrp="1" noChangeAspect="1"/>
          </p:cNvPicPr>
          <p:nvPr>
            <p:ph idx="1"/>
            <a:audioFile r:link="rId1"/>
            <p:extLst>
              <p:ext uri="{DAA4B4D4-6D71-4841-9C94-3DE7FCFB9230}">
                <p14:media xmlns:p14="http://schemas.microsoft.com/office/powerpoint/2010/main" xmlns="" r:embed="rId5"/>
              </p:ext>
            </p:extLst>
          </p:nvPr>
        </p:nvPicPr>
        <p:blipFill>
          <a:blip r:embed="rId6" cstate="print"/>
          <a:stretch>
            <a:fillRect/>
          </a:stretch>
        </p:blipFill>
        <p:spPr>
          <a:xfrm>
            <a:off x="971600" y="1351856"/>
            <a:ext cx="609600" cy="609600"/>
          </a:xfrm>
        </p:spPr>
      </p:pic>
      <p:pic>
        <p:nvPicPr>
          <p:cNvPr id="5" name="Vorobi.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6" cstate="print"/>
          <a:stretch>
            <a:fillRect/>
          </a:stretch>
        </p:blipFill>
        <p:spPr>
          <a:xfrm>
            <a:off x="4142421" y="1341552"/>
            <a:ext cx="609600" cy="609600"/>
          </a:xfrm>
          <a:prstGeom prst="rect">
            <a:avLst/>
          </a:prstGeom>
        </p:spPr>
      </p:pic>
      <p:pic>
        <p:nvPicPr>
          <p:cNvPr id="6" name="Vorona.mp3">
            <a:hlinkClick r:id="" action="ppaction://media"/>
          </p:cNvPr>
          <p:cNvPicPr>
            <a:picLocks noChangeAspect="1"/>
          </p:cNvPicPr>
          <p:nvPr>
            <a:audioFile r:link="rId3"/>
            <p:extLst>
              <p:ext uri="{DAA4B4D4-6D71-4841-9C94-3DE7FCFB9230}">
                <p14:media xmlns:p14="http://schemas.microsoft.com/office/powerpoint/2010/main" xmlns="" r:embed="rId8"/>
              </p:ext>
            </p:extLst>
          </p:nvPr>
        </p:nvPicPr>
        <p:blipFill>
          <a:blip r:embed="rId6" cstate="print"/>
          <a:stretch>
            <a:fillRect/>
          </a:stretch>
        </p:blipFill>
        <p:spPr>
          <a:xfrm>
            <a:off x="7613104" y="1340768"/>
            <a:ext cx="609600" cy="609600"/>
          </a:xfrm>
          <a:prstGeom prst="rect">
            <a:avLst/>
          </a:prstGeom>
        </p:spPr>
      </p:pic>
      <p:pic>
        <p:nvPicPr>
          <p:cNvPr id="8" name="Рисунок 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3528" y="2178040"/>
            <a:ext cx="3168352" cy="237760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Рисунок 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675704" y="2175912"/>
            <a:ext cx="3208561" cy="23477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Рисунок 1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017743" y="4005064"/>
            <a:ext cx="3187958" cy="25100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3093387550"/>
      </p:ext>
    </p:extLst>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6372"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4"/>
                </p:tgtEl>
              </p:cMediaNode>
            </p:audi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190" fill="hold"/>
                                        <p:tgtEl>
                                          <p:spTgt spid="5"/>
                                        </p:tgtEl>
                                      </p:cBhvr>
                                    </p:cmd>
                                  </p:childTnLst>
                                </p:cTn>
                              </p:par>
                            </p:childTnLst>
                          </p:cTn>
                        </p:par>
                      </p:childTnLst>
                    </p:cTn>
                  </p:par>
                </p:childTnLst>
              </p:cTn>
              <p:nextCondLst>
                <p:cond evt="onClick" delay="0">
                  <p:tgtEl>
                    <p:spTgt spid="5"/>
                  </p:tgtEl>
                </p:cond>
              </p:nextCondLst>
            </p:seq>
            <p:audio>
              <p:cMediaNode vol="80000">
                <p:cTn id="27" fill="hold" display="0">
                  <p:stCondLst>
                    <p:cond delay="indefinite"/>
                  </p:stCondLst>
                  <p:endCondLst>
                    <p:cond evt="onStopAudio" delay="0">
                      <p:tgtEl>
                        <p:sldTgt/>
                      </p:tgtEl>
                    </p:cond>
                  </p:endCondLst>
                </p:cTn>
                <p:tgtEl>
                  <p:spTgt spid="5"/>
                </p:tgtEl>
              </p:cMediaNode>
            </p:audi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081" fill="hold"/>
                                        <p:tgtEl>
                                          <p:spTgt spid="6"/>
                                        </p:tgtEl>
                                      </p:cBhvr>
                                    </p:cmd>
                                  </p:childTnLst>
                                </p:cTn>
                              </p:par>
                            </p:childTnLst>
                          </p:cTn>
                        </p:par>
                      </p:childTnLst>
                    </p:cTn>
                  </p:par>
                </p:childTnLst>
              </p:cTn>
              <p:nextCondLst>
                <p:cond evt="onClick" delay="0">
                  <p:tgtEl>
                    <p:spTgt spid="6"/>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dirty="0">
                <a:effectLst/>
              </a:rPr>
              <a:t>Большинство птиц – перелетные и кочующие (около 160 видов). </a:t>
            </a:r>
            <a:endParaRPr lang="ru-RU" sz="3600" dirty="0"/>
          </a:p>
        </p:txBody>
      </p:sp>
      <p:sp>
        <p:nvSpPr>
          <p:cNvPr id="3" name="Объект 2"/>
          <p:cNvSpPr>
            <a:spLocks noGrp="1"/>
          </p:cNvSpPr>
          <p:nvPr>
            <p:ph idx="1"/>
          </p:nvPr>
        </p:nvSpPr>
        <p:spPr>
          <a:xfrm>
            <a:off x="457200" y="1600200"/>
            <a:ext cx="8435280" cy="4525963"/>
          </a:xfrm>
        </p:spPr>
        <p:txBody>
          <a:bodyPr>
            <a:normAutofit/>
          </a:bodyPr>
          <a:lstStyle/>
          <a:p>
            <a:pPr algn="just"/>
            <a:r>
              <a:rPr lang="ru-RU" b="1" dirty="0"/>
              <a:t>Из Северной тайги прилетают зимовать белая сова, снегирь, </a:t>
            </a:r>
            <a:r>
              <a:rPr lang="ru-RU" b="1" dirty="0" smtClean="0"/>
              <a:t>чечётка</a:t>
            </a:r>
            <a:r>
              <a:rPr lang="ru-RU" b="1" dirty="0"/>
              <a:t>, свиристель, </a:t>
            </a:r>
            <a:r>
              <a:rPr lang="ru-RU" b="1" dirty="0" smtClean="0"/>
              <a:t>канюк.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83768" y="3212975"/>
            <a:ext cx="4464496" cy="3420491"/>
          </a:xfrm>
          <a:prstGeom prst="rect">
            <a:avLst/>
          </a:prstGeom>
        </p:spPr>
      </p:pic>
    </p:spTree>
    <p:extLst>
      <p:ext uri="{BB962C8B-B14F-4D97-AF65-F5344CB8AC3E}">
        <p14:creationId xmlns:p14="http://schemas.microsoft.com/office/powerpoint/2010/main" xmlns="" val="2358978960"/>
      </p:ext>
    </p:extLst>
  </p:cSld>
  <p:clrMapOvr>
    <a:masterClrMapping/>
  </p:clrMapOvr>
  <p:transition spd="slow" advTm="1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0362654">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Grace">
      <a:fillStyleLst>
        <a:solidFill>
          <a:schemeClr val="phClr">
            <a:tint val="100000"/>
          </a:schemeClr>
        </a:solidFill>
        <a:gradFill>
          <a:gsLst>
            <a:gs pos="0">
              <a:schemeClr val="phClr">
                <a:tint val="30000"/>
                <a:satMod val="250000"/>
              </a:schemeClr>
            </a:gs>
            <a:gs pos="72000">
              <a:schemeClr val="phClr">
                <a:tint val="75000"/>
                <a:satMod val="210000"/>
              </a:schemeClr>
            </a:gs>
            <a:gs pos="100000">
              <a:schemeClr val="phClr">
                <a:tint val="85000"/>
                <a:satMod val="210000"/>
              </a:schemeClr>
            </a:gs>
          </a:gsLst>
          <a:lin ang="2700000" scaled="1"/>
        </a:gradFill>
        <a:blipFill>
          <a:blip xmlns:r="http://schemas.openxmlformats.org/officeDocument/2006/relationships" r:embed="rId1">
            <a:duotone>
              <a:srgbClr val="FFFFFF"/>
              <a:schemeClr val="phClr">
                <a:tint val="100000"/>
              </a:schemeClr>
            </a:duotone>
          </a:blip>
          <a:tile tx="0" ty="0" sx="80000" sy="85000" flip="none" algn="tl"/>
        </a:blipFill>
      </a:fillStyleLst>
      <a:lnStyleLst>
        <a:ln w="13175" cap="flat" cmpd="sng" algn="ctr">
          <a:solidFill>
            <a:schemeClr val="phClr">
              <a:alpha val="100000"/>
            </a:schemeClr>
          </a:solidFill>
          <a:prstDash val="solid"/>
        </a:ln>
        <a:ln w="19525" cap="flat" cmpd="sng" algn="ctr">
          <a:solidFill>
            <a:schemeClr val="phClr">
              <a:alpha val="100000"/>
            </a:schemeClr>
          </a:solidFill>
          <a:prstDash val="solid"/>
        </a:ln>
        <a:ln w="26350" cap="flat" cmpd="sng" algn="ctr">
          <a:solidFill>
            <a:schemeClr val="phClr">
              <a:alpha val="100000"/>
            </a:schemeClr>
          </a:solidFill>
          <a:prstDash val="solid"/>
        </a:ln>
      </a:lnStyleLst>
      <a:effectStyleLst>
        <a:effectStyle>
          <a:effectLst>
            <a:outerShdw blurRad="95000">
              <a:srgbClr val="000000">
                <a:alpha val="55000"/>
              </a:srgbClr>
            </a:outerShdw>
          </a:effectLst>
          <a:scene3d>
            <a:camera prst="perspectiveFront" fov="7200000"/>
            <a:lightRig rig="brightRoom" dir="t">
              <a:rot lat="0" lon="0" rev="4800000"/>
            </a:lightRig>
          </a:scene3d>
          <a:sp3d contourW="12700" prstMaterial="powder">
            <a:bevelT h="25400"/>
            <a:bevelB h="25400"/>
            <a:contourClr>
              <a:schemeClr val="phClr">
                <a:shade val="60000"/>
                <a:satMod val="110000"/>
              </a:schemeClr>
            </a:contourClr>
          </a:sp3d>
        </a:effectStyle>
        <a:effectStyle>
          <a:effectLst>
            <a:outerShdw blurRad="254000" dist="50800" dir="2700000" algn="tl">
              <a:srgbClr val="000000">
                <a:alpha val="55000"/>
              </a:srgbClr>
            </a:outerShdw>
          </a:effectLst>
          <a:scene3d>
            <a:camera prst="perspectiveFront" fov="7200000"/>
            <a:lightRig rig="brightRoom" dir="t">
              <a:rot lat="0" lon="0" rev="4800000"/>
            </a:lightRig>
          </a:scene3d>
          <a:sp3d contourW="12700" prstMaterial="powder">
            <a:bevelT h="25400"/>
            <a:bevelB h="25400"/>
            <a:contourClr>
              <a:schemeClr val="phClr">
                <a:shade val="60000"/>
                <a:satMod val="110000"/>
              </a:schemeClr>
            </a:contourClr>
          </a:sp3d>
        </a:effectStyle>
        <a:effectStyle>
          <a:effectLst>
            <a:outerShdw blurRad="254000" dist="50800" dir="2700000" algn="tl">
              <a:srgbClr val="000000">
                <a:alpha val="55000"/>
              </a:srgbClr>
            </a:outerShdw>
          </a:effectLst>
          <a:scene3d>
            <a:camera prst="perspectiveFront" fov="7200000"/>
            <a:lightRig rig="brightRoom" dir="t">
              <a:rot lat="0" lon="0" rev="2700000"/>
            </a:lightRig>
          </a:scene3d>
          <a:sp3d>
            <a:bevelT w="342900" h="38100" prst="softRound"/>
            <a:bevelB w="342900" h="38100" prst="softRound"/>
            <a:contourClr>
              <a:srgbClr val="000000"/>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10362654</Template>
  <TotalTime>0</TotalTime>
  <Words>329</Words>
  <Application>Microsoft Office PowerPoint</Application>
  <PresentationFormat>Экран (4:3)</PresentationFormat>
  <Paragraphs>44</Paragraphs>
  <Slides>19</Slides>
  <Notes>1</Notes>
  <HiddenSlides>0</HiddenSlides>
  <MMClips>15</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10362654</vt:lpstr>
      <vt:lpstr>КТО КАК ПОЕТ?</vt:lpstr>
      <vt:lpstr>Птицы Владимирской области</vt:lpstr>
      <vt:lpstr>Мир птиц во Владимирской области очень разнообразен.  В настоящее время насчитывается примерно 252 вида птиц. </vt:lpstr>
      <vt:lpstr>Сойка</vt:lpstr>
      <vt:lpstr>Постоянно обитают 92 вида (воробьи, рябчики, глухари, синицы, тетерева, голуби, вороны, галки, сороки, дятел). </vt:lpstr>
      <vt:lpstr>Дятел</vt:lpstr>
      <vt:lpstr>Сорока Обыкновенные сороки являются оседлыми птицами. Они обитают в небольших лесах, парках, садах, рощах. Често можно их встерить неподалеку от человеческого жилья. Они могут достигать длины примерно 51 см. Размах крыльев составляет около 90 см.</vt:lpstr>
      <vt:lpstr>Угадай, кто так поёт?</vt:lpstr>
      <vt:lpstr>Большинство птиц – перелетные и кочующие (около 160 видов). </vt:lpstr>
      <vt:lpstr>Свиристель</vt:lpstr>
      <vt:lpstr>Слайд 11</vt:lpstr>
      <vt:lpstr>Улетают зимовать утки, журавли, грачи, жаворонки, скворцы, зяблики, чибисы, дрозды, бекасы, ласточки, соловьи, мухоловки, пеночки, стрижи, кукушка, ивогла и многие другие птицы.   </vt:lpstr>
      <vt:lpstr>Слайд 13</vt:lpstr>
      <vt:lpstr>Птицы национального парка "Мещера" </vt:lpstr>
      <vt:lpstr>Гусь-пискулька</vt:lpstr>
      <vt:lpstr>Слайд 16</vt:lpstr>
      <vt:lpstr>Слайд 17</vt:lpstr>
      <vt:lpstr>Слайд 18</vt:lpstr>
      <vt:lpstr>СПАСИБО ЗА ВНИМАНИЕ</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2009-10-14T12:48:58Z</dcterms:created>
  <dcterms:modified xsi:type="dcterms:W3CDTF">2018-05-11T02:14:23Z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TC103626541049</vt:lpwstr>
  </property>
</Properties>
</file>